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4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350" r:id="rId3"/>
    <p:sldId id="412" r:id="rId4"/>
    <p:sldId id="393" r:id="rId5"/>
    <p:sldId id="374" r:id="rId6"/>
    <p:sldId id="394" r:id="rId7"/>
    <p:sldId id="395" r:id="rId8"/>
    <p:sldId id="379" r:id="rId9"/>
    <p:sldId id="381" r:id="rId10"/>
    <p:sldId id="383" r:id="rId11"/>
    <p:sldId id="373" r:id="rId12"/>
    <p:sldId id="384" r:id="rId13"/>
    <p:sldId id="385" r:id="rId14"/>
    <p:sldId id="372" r:id="rId15"/>
    <p:sldId id="389" r:id="rId16"/>
    <p:sldId id="388" r:id="rId17"/>
    <p:sldId id="396" r:id="rId18"/>
    <p:sldId id="397" r:id="rId19"/>
    <p:sldId id="398" r:id="rId20"/>
    <p:sldId id="399" r:id="rId21"/>
    <p:sldId id="386" r:id="rId22"/>
    <p:sldId id="387" r:id="rId23"/>
    <p:sldId id="390" r:id="rId24"/>
    <p:sldId id="391" r:id="rId25"/>
    <p:sldId id="400" r:id="rId26"/>
    <p:sldId id="401" r:id="rId27"/>
    <p:sldId id="402" r:id="rId28"/>
    <p:sldId id="403" r:id="rId29"/>
    <p:sldId id="404" r:id="rId30"/>
    <p:sldId id="392" r:id="rId31"/>
    <p:sldId id="351" r:id="rId32"/>
    <p:sldId id="296" r:id="rId33"/>
    <p:sldId id="297" r:id="rId34"/>
    <p:sldId id="360" r:id="rId35"/>
    <p:sldId id="348" r:id="rId36"/>
    <p:sldId id="349" r:id="rId37"/>
    <p:sldId id="358" r:id="rId38"/>
    <p:sldId id="359" r:id="rId39"/>
    <p:sldId id="362" r:id="rId40"/>
    <p:sldId id="299" r:id="rId41"/>
    <p:sldId id="301" r:id="rId42"/>
    <p:sldId id="363" r:id="rId43"/>
    <p:sldId id="302" r:id="rId44"/>
    <p:sldId id="303" r:id="rId45"/>
    <p:sldId id="304" r:id="rId46"/>
    <p:sldId id="305" r:id="rId47"/>
    <p:sldId id="408" r:id="rId48"/>
    <p:sldId id="409" r:id="rId49"/>
    <p:sldId id="317" r:id="rId50"/>
    <p:sldId id="407" r:id="rId51"/>
    <p:sldId id="406" r:id="rId52"/>
    <p:sldId id="314" r:id="rId53"/>
    <p:sldId id="316" r:id="rId54"/>
    <p:sldId id="318" r:id="rId55"/>
    <p:sldId id="319" r:id="rId56"/>
    <p:sldId id="320" r:id="rId57"/>
    <p:sldId id="322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262" r:id="rId78"/>
    <p:sldId id="263" r:id="rId79"/>
    <p:sldId id="264" r:id="rId80"/>
    <p:sldId id="265" r:id="rId81"/>
    <p:sldId id="266" r:id="rId82"/>
    <p:sldId id="410" r:id="rId83"/>
    <p:sldId id="267" r:id="rId84"/>
    <p:sldId id="268" r:id="rId85"/>
    <p:sldId id="269" r:id="rId86"/>
    <p:sldId id="270" r:id="rId87"/>
    <p:sldId id="271" r:id="rId88"/>
    <p:sldId id="411" r:id="rId89"/>
    <p:sldId id="272" r:id="rId90"/>
    <p:sldId id="273" r:id="rId91"/>
    <p:sldId id="274" r:id="rId92"/>
    <p:sldId id="275" r:id="rId93"/>
    <p:sldId id="276" r:id="rId94"/>
    <p:sldId id="277" r:id="rId95"/>
    <p:sldId id="278" r:id="rId96"/>
    <p:sldId id="279" r:id="rId97"/>
    <p:sldId id="280" r:id="rId98"/>
    <p:sldId id="281" r:id="rId99"/>
    <p:sldId id="282" r:id="rId100"/>
    <p:sldId id="283" r:id="rId101"/>
    <p:sldId id="284" r:id="rId102"/>
    <p:sldId id="285" r:id="rId103"/>
    <p:sldId id="286" r:id="rId104"/>
    <p:sldId id="287" r:id="rId105"/>
    <p:sldId id="288" r:id="rId106"/>
    <p:sldId id="289" r:id="rId107"/>
    <p:sldId id="290" r:id="rId108"/>
    <p:sldId id="291" r:id="rId109"/>
    <p:sldId id="292" r:id="rId110"/>
    <p:sldId id="293" r:id="rId111"/>
    <p:sldId id="294" r:id="rId112"/>
    <p:sldId id="295" r:id="rId113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CF44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78" autoAdjust="0"/>
  </p:normalViewPr>
  <p:slideViewPr>
    <p:cSldViewPr>
      <p:cViewPr varScale="1">
        <p:scale>
          <a:sx n="56" d="100"/>
          <a:sy n="56" d="100"/>
        </p:scale>
        <p:origin x="90" y="2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86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36.xml"/><Relationship Id="rId21" Type="http://schemas.openxmlformats.org/officeDocument/2006/relationships/slide" Target="slides/slide24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8.xml"/><Relationship Id="rId50" Type="http://schemas.openxmlformats.org/officeDocument/2006/relationships/slide" Target="slides/slide61.xml"/><Relationship Id="rId55" Type="http://schemas.openxmlformats.org/officeDocument/2006/relationships/slide" Target="slides/slide66.xml"/><Relationship Id="rId63" Type="http://schemas.openxmlformats.org/officeDocument/2006/relationships/slide" Target="slides/slide74.xml"/><Relationship Id="rId7" Type="http://schemas.openxmlformats.org/officeDocument/2006/relationships/slide" Target="slides/slide10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9" Type="http://schemas.openxmlformats.org/officeDocument/2006/relationships/slide" Target="slides/slide40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6.xml"/><Relationship Id="rId53" Type="http://schemas.openxmlformats.org/officeDocument/2006/relationships/slide" Target="slides/slide64.xml"/><Relationship Id="rId58" Type="http://schemas.openxmlformats.org/officeDocument/2006/relationships/slide" Target="slides/slide69.xml"/><Relationship Id="rId5" Type="http://schemas.openxmlformats.org/officeDocument/2006/relationships/slide" Target="slides/slide8.xml"/><Relationship Id="rId61" Type="http://schemas.openxmlformats.org/officeDocument/2006/relationships/slide" Target="slides/slide72.xml"/><Relationship Id="rId19" Type="http://schemas.openxmlformats.org/officeDocument/2006/relationships/slide" Target="slides/slide22.xml"/><Relationship Id="rId14" Type="http://schemas.openxmlformats.org/officeDocument/2006/relationships/slide" Target="slides/slide17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4.xml"/><Relationship Id="rId48" Type="http://schemas.openxmlformats.org/officeDocument/2006/relationships/slide" Target="slides/slide59.xml"/><Relationship Id="rId56" Type="http://schemas.openxmlformats.org/officeDocument/2006/relationships/slide" Target="slides/slide67.xml"/><Relationship Id="rId64" Type="http://schemas.openxmlformats.org/officeDocument/2006/relationships/slide" Target="slides/slide75.xml"/><Relationship Id="rId8" Type="http://schemas.openxmlformats.org/officeDocument/2006/relationships/slide" Target="slides/slide11.xml"/><Relationship Id="rId51" Type="http://schemas.openxmlformats.org/officeDocument/2006/relationships/slide" Target="slides/slide62.xml"/><Relationship Id="rId3" Type="http://schemas.openxmlformats.org/officeDocument/2006/relationships/slide" Target="slides/slide6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7.xml"/><Relationship Id="rId59" Type="http://schemas.openxmlformats.org/officeDocument/2006/relationships/slide" Target="slides/slide70.xml"/><Relationship Id="rId20" Type="http://schemas.openxmlformats.org/officeDocument/2006/relationships/slide" Target="slides/slide23.xml"/><Relationship Id="rId41" Type="http://schemas.openxmlformats.org/officeDocument/2006/relationships/slide" Target="slides/slide52.xml"/><Relationship Id="rId54" Type="http://schemas.openxmlformats.org/officeDocument/2006/relationships/slide" Target="slides/slide65.xml"/><Relationship Id="rId62" Type="http://schemas.openxmlformats.org/officeDocument/2006/relationships/slide" Target="slides/slide73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5" Type="http://schemas.openxmlformats.org/officeDocument/2006/relationships/slide" Target="slides/slide18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49" Type="http://schemas.openxmlformats.org/officeDocument/2006/relationships/slide" Target="slides/slide60.xml"/><Relationship Id="rId57" Type="http://schemas.openxmlformats.org/officeDocument/2006/relationships/slide" Target="slides/slide68.xml"/><Relationship Id="rId10" Type="http://schemas.openxmlformats.org/officeDocument/2006/relationships/slide" Target="slides/slide13.xml"/><Relationship Id="rId31" Type="http://schemas.openxmlformats.org/officeDocument/2006/relationships/slide" Target="slides/slide42.xml"/><Relationship Id="rId44" Type="http://schemas.openxmlformats.org/officeDocument/2006/relationships/slide" Target="slides/slide55.xml"/><Relationship Id="rId52" Type="http://schemas.openxmlformats.org/officeDocument/2006/relationships/slide" Target="slides/slide63.xml"/><Relationship Id="rId60" Type="http://schemas.openxmlformats.org/officeDocument/2006/relationships/slide" Target="slides/slide71.xml"/><Relationship Id="rId65" Type="http://schemas.openxmlformats.org/officeDocument/2006/relationships/slide" Target="slides/slide76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9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18.wmf"/><Relationship Id="rId4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58.wmf"/><Relationship Id="rId7" Type="http://schemas.openxmlformats.org/officeDocument/2006/relationships/image" Target="../media/image59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28.wmf"/><Relationship Id="rId5" Type="http://schemas.openxmlformats.org/officeDocument/2006/relationships/image" Target="../media/image20.wmf"/><Relationship Id="rId4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71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12" Type="http://schemas.openxmlformats.org/officeDocument/2006/relationships/image" Target="../media/image70.wmf"/><Relationship Id="rId2" Type="http://schemas.openxmlformats.org/officeDocument/2006/relationships/image" Target="../media/image60.wmf"/><Relationship Id="rId1" Type="http://schemas.openxmlformats.org/officeDocument/2006/relationships/image" Target="../media/image56.wmf"/><Relationship Id="rId6" Type="http://schemas.openxmlformats.org/officeDocument/2006/relationships/image" Target="../media/image64.wmf"/><Relationship Id="rId11" Type="http://schemas.openxmlformats.org/officeDocument/2006/relationships/image" Target="../media/image69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21/04/2017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583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33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34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35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36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37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73FA2-E17F-4513-A76B-A148F7BB3767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998013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997711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9995DB-35B5-4D01-B8D5-53B06520D2BC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251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685800"/>
            <a:ext cx="48514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78043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C79C8-3EEE-43A6-8C35-F20403698B3D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93052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DA168F-0351-4FEF-ADA3-9C542A546D72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57155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EBD6E9-4C38-4AA6-89D0-823F91885888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4512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940CF4-590D-491F-A184-89619006705C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74993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8EF8B-A28B-4390-AAE9-F9C3E026F0B9}" type="slidenum">
              <a:rPr lang="es-ES_tradnl" altLang="en-US"/>
              <a:pPr/>
              <a:t>63</a:t>
            </a:fld>
            <a:endParaRPr lang="es-ES_tradnl" altLang="en-US"/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378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CCE8B0-CBD4-49FA-9441-B28D2972D7B1}" type="slidenum">
              <a:rPr lang="es-ES_tradnl" altLang="en-US"/>
              <a:pPr/>
              <a:t>64</a:t>
            </a:fld>
            <a:endParaRPr lang="es-ES_tradnl" alt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984126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B41A9-E6A8-4A95-A515-91BD31524181}" type="slidenum">
              <a:rPr lang="es-ES_tradnl" altLang="en-US"/>
              <a:pPr/>
              <a:t>65</a:t>
            </a:fld>
            <a:endParaRPr lang="es-ES_tradnl" alt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911057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0B6C4-35A7-46EE-9AA1-18277429CF92}" type="slidenum">
              <a:rPr lang="es-ES_tradnl" altLang="en-US"/>
              <a:pPr/>
              <a:t>66</a:t>
            </a:fld>
            <a:endParaRPr lang="es-ES_tradnl" alt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391271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6E382-EE83-4925-AB81-041AD0DF5992}" type="slidenum">
              <a:rPr lang="es-ES_tradnl" altLang="en-US"/>
              <a:pPr/>
              <a:t>67</a:t>
            </a:fld>
            <a:endParaRPr lang="es-ES_tradnl" altLang="en-US"/>
          </a:p>
        </p:txBody>
      </p:sp>
      <p:sp>
        <p:nvSpPr>
          <p:cNvPr id="60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179181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84CAE-5194-4A1F-A5D4-5D2EE7702938}" type="slidenum">
              <a:rPr lang="es-ES_tradnl" altLang="en-US"/>
              <a:pPr/>
              <a:t>68</a:t>
            </a:fld>
            <a:endParaRPr lang="es-ES_tradnl" altLang="en-US"/>
          </a:p>
        </p:txBody>
      </p:sp>
      <p:sp>
        <p:nvSpPr>
          <p:cNvPr id="612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30458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E8A1F8-8B5B-464C-B60A-8EA46E799899}" type="slidenum">
              <a:rPr lang="es-ES_tradnl" altLang="en-US"/>
              <a:pPr/>
              <a:t>69</a:t>
            </a:fld>
            <a:endParaRPr lang="es-ES_tradnl" alt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872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363AC-9774-4AAC-AA83-A976E06E51CA}" type="slidenum">
              <a:rPr lang="es-ES_tradnl" altLang="en-US"/>
              <a:pPr/>
              <a:t>70</a:t>
            </a:fld>
            <a:endParaRPr lang="es-ES_tradnl" altLang="en-US"/>
          </a:p>
        </p:txBody>
      </p:sp>
      <p:sp>
        <p:nvSpPr>
          <p:cNvPr id="608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28674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900B6A-BC28-4AAA-9136-F814DE9537C3}" type="slidenum">
              <a:rPr lang="es-ES_tradnl" altLang="en-US"/>
              <a:pPr/>
              <a:t>71</a:t>
            </a:fld>
            <a:endParaRPr lang="es-ES_tradnl" altLang="en-US"/>
          </a:p>
        </p:txBody>
      </p:sp>
      <p:sp>
        <p:nvSpPr>
          <p:cNvPr id="60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526237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5ACB9-8A6A-4394-B174-52299A50D342}" type="slidenum">
              <a:rPr lang="es-ES_tradnl" altLang="en-US"/>
              <a:pPr/>
              <a:t>72</a:t>
            </a:fld>
            <a:endParaRPr lang="es-ES_tradnl" altLang="en-US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468489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5C3E92-E077-42FF-AED6-3054A483983A}" type="slidenum">
              <a:rPr lang="es-ES_tradnl" altLang="en-US"/>
              <a:pPr/>
              <a:t>73</a:t>
            </a:fld>
            <a:endParaRPr lang="es-ES_tradnl" altLang="en-US"/>
          </a:p>
        </p:txBody>
      </p:sp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850137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B58AC0-8107-4F10-ACA6-A9CD367E8CCD}" type="slidenum">
              <a:rPr lang="es-ES_tradnl" altLang="en-US"/>
              <a:pPr/>
              <a:t>74</a:t>
            </a:fld>
            <a:endParaRPr lang="es-ES_tradnl" altLang="en-US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20855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97044D-AB5A-441B-9A2A-FEB10A7446A0}" type="slidenum">
              <a:rPr lang="es-ES_tradnl" altLang="en-US"/>
              <a:pPr/>
              <a:t>75</a:t>
            </a:fld>
            <a:endParaRPr lang="es-ES_tradnl" altLang="en-US"/>
          </a:p>
        </p:txBody>
      </p:sp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961985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ECE93E-20C2-41A4-95AA-DE5117552A92}" type="slidenum">
              <a:rPr lang="es-ES_tradnl" altLang="en-US"/>
              <a:pPr/>
              <a:t>76</a:t>
            </a:fld>
            <a:endParaRPr lang="es-ES_tradnl" altLang="en-US"/>
          </a:p>
        </p:txBody>
      </p:sp>
      <p:sp>
        <p:nvSpPr>
          <p:cNvPr id="61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813820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5559" y="83961"/>
            <a:ext cx="9802283" cy="126188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imágenes en línea 2"/>
          <p:cNvSpPr>
            <a:spLocks noGrp="1"/>
          </p:cNvSpPr>
          <p:nvPr>
            <p:ph type="clipArt" sz="half" idx="1"/>
          </p:nvPr>
        </p:nvSpPr>
        <p:spPr>
          <a:xfrm>
            <a:off x="445558" y="1007533"/>
            <a:ext cx="4856586" cy="41549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480367" y="1007533"/>
            <a:ext cx="4856586" cy="193899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45558" y="7136695"/>
            <a:ext cx="222779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>
          <a:xfrm>
            <a:off x="8643832" y="7052734"/>
            <a:ext cx="1693122" cy="276999"/>
          </a:xfrm>
        </p:spPr>
        <p:txBody>
          <a:bodyPr/>
          <a:lstStyle>
            <a:lvl1pPr>
              <a:defRPr/>
            </a:lvl1pPr>
          </a:lstStyle>
          <a:p>
            <a:fld id="{2ECD3FDA-2D91-430C-B14B-B6B2ABA41F83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513564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25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6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6.wmf"/><Relationship Id="rId18" Type="http://schemas.openxmlformats.org/officeDocument/2006/relationships/image" Target="../media/image38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2.bin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4.bin"/><Relationship Id="rId20" Type="http://schemas.openxmlformats.org/officeDocument/2006/relationships/image" Target="../media/image29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31.bin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2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5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4.pn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50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9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8.wmf"/><Relationship Id="rId5" Type="http://schemas.openxmlformats.org/officeDocument/2006/relationships/image" Target="../media/image56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27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4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58.bin"/><Relationship Id="rId26" Type="http://schemas.openxmlformats.org/officeDocument/2006/relationships/oleObject" Target="../embeddings/oleObject62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67.w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65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29" Type="http://schemas.openxmlformats.org/officeDocument/2006/relationships/image" Target="../media/image71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62.wmf"/><Relationship Id="rId24" Type="http://schemas.openxmlformats.org/officeDocument/2006/relationships/oleObject" Target="../embeddings/oleObject61.bin"/><Relationship Id="rId5" Type="http://schemas.openxmlformats.org/officeDocument/2006/relationships/image" Target="../media/image56.wmf"/><Relationship Id="rId15" Type="http://schemas.openxmlformats.org/officeDocument/2006/relationships/image" Target="../media/image64.wmf"/><Relationship Id="rId23" Type="http://schemas.openxmlformats.org/officeDocument/2006/relationships/image" Target="../media/image68.wmf"/><Relationship Id="rId28" Type="http://schemas.openxmlformats.org/officeDocument/2006/relationships/oleObject" Target="../embeddings/oleObject63.bin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66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56.bin"/><Relationship Id="rId22" Type="http://schemas.openxmlformats.org/officeDocument/2006/relationships/oleObject" Target="../embeddings/oleObject60.bin"/><Relationship Id="rId27" Type="http://schemas.openxmlformats.org/officeDocument/2006/relationships/image" Target="../media/image7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ilioRuiz/SIR-course" TargetMode="External"/><Relationship Id="rId2" Type="http://schemas.openxmlformats.org/officeDocument/2006/relationships/hyperlink" Target="https://github.com/BasilioRuiz/SIR-cod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3.wmf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6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2.xml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3.xml"/><Relationship Id="rId4" Type="http://schemas.openxmlformats.org/officeDocument/2006/relationships/image" Target="../media/image11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wmf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3.wmf"/><Relationship Id="rId5" Type="http://schemas.openxmlformats.org/officeDocument/2006/relationships/image" Target="../media/image9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7" Type="http://schemas.openxmlformats.org/officeDocument/2006/relationships/image" Target="../media/image121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7" Type="http://schemas.openxmlformats.org/officeDocument/2006/relationships/image" Target="../media/image125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slide" Target="slide41.xml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1.xml"/><Relationship Id="rId5" Type="http://schemas.openxmlformats.org/officeDocument/2006/relationships/image" Target="../media/image134.wmf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wmf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4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2.jpg"/><Relationship Id="rId7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0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jp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81643" y="303415"/>
            <a:ext cx="9493134" cy="6446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6100" y="303415"/>
            <a:ext cx="9753600" cy="7208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The art of </a:t>
            </a:r>
            <a:r>
              <a:rPr spc="-5" dirty="0"/>
              <a:t>Stokes </a:t>
            </a:r>
            <a:r>
              <a:rPr spc="-10" dirty="0"/>
              <a:t>inversions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89580" y="3946016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94500" y="69903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Boulder (CO)  15-26 </a:t>
            </a:r>
            <a:r>
              <a:rPr lang="en-US" dirty="0" smtClean="0"/>
              <a:t>May</a:t>
            </a:r>
            <a:r>
              <a:rPr lang="es-ES" dirty="0" smtClean="0"/>
              <a:t> 2017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" y="6280361"/>
            <a:ext cx="2438400" cy="12385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6280360"/>
            <a:ext cx="1247701" cy="1247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764486"/>
              </p:ext>
            </p:extLst>
          </p:nvPr>
        </p:nvGraphicFramePr>
        <p:xfrm>
          <a:off x="634373" y="1108256"/>
          <a:ext cx="2402901" cy="104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373" y="1108256"/>
                        <a:ext cx="2402901" cy="1047387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03986"/>
              </p:ext>
            </p:extLst>
          </p:nvPr>
        </p:nvGraphicFramePr>
        <p:xfrm>
          <a:off x="434975" y="3391809"/>
          <a:ext cx="6969125" cy="10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" name="Ecuación" r:id="rId6" imgW="2895480" imgH="431640" progId="Equation.3">
                  <p:embed/>
                </p:oleObj>
              </mc:Choice>
              <mc:Fallback>
                <p:oleObj name="Ecuación" r:id="rId6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975" y="3391809"/>
                        <a:ext cx="6969125" cy="10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990878"/>
              </p:ext>
            </p:extLst>
          </p:nvPr>
        </p:nvGraphicFramePr>
        <p:xfrm>
          <a:off x="436563" y="4768850"/>
          <a:ext cx="183556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" name="Ecuación" r:id="rId8" imgW="736560" imgH="431640" progId="Equation.3">
                  <p:embed/>
                </p:oleObj>
              </mc:Choice>
              <mc:Fallback>
                <p:oleObj name="Ecuación" r:id="rId8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563" y="4768850"/>
                        <a:ext cx="1835565" cy="107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" name="Ecuación" r:id="rId10" imgW="1066680" imgH="431640" progId="Equation.3">
                  <p:embed/>
                </p:oleObj>
              </mc:Choice>
              <mc:Fallback>
                <p:oleObj name="Ecuación" r:id="rId10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" name="Ecuación" r:id="rId12" imgW="2095200" imgH="330120" progId="Equation.3">
                  <p:embed/>
                </p:oleObj>
              </mc:Choice>
              <mc:Fallback>
                <p:oleObj name="Ecuación" r:id="rId12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175426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7862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991" y="2560447"/>
            <a:ext cx="6112188" cy="4050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5065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05917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83857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9732" y="6643626"/>
            <a:ext cx="122745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z [km]	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30296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0542" y="2219996"/>
            <a:ext cx="142367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0858" y="490923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SIR</a:t>
            </a:r>
            <a:r>
              <a:rPr sz="3100" spc="-7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exercises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249151" y="1538676"/>
            <a:ext cx="4452620" cy="142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3100" spc="-5" dirty="0">
                <a:latin typeface="Arial"/>
                <a:cs typeface="Arial"/>
              </a:rPr>
              <a:t>Download exercises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from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>
              <a:latin typeface="Times New Roman"/>
              <a:cs typeface="Times New Roman"/>
            </a:endParaRPr>
          </a:p>
          <a:p>
            <a:pPr marL="447040">
              <a:lnSpc>
                <a:spcPct val="100000"/>
              </a:lnSpc>
            </a:pPr>
            <a:r>
              <a:rPr sz="2550" spc="15" dirty="0">
                <a:solidFill>
                  <a:srgbClr val="000090"/>
                </a:solidFill>
                <a:latin typeface="Arial"/>
                <a:cs typeface="Arial"/>
              </a:rPr>
              <a:t>http:/SIR/SIR_exercises.tar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1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376431" y="1206586"/>
            <a:ext cx="7945755" cy="454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Spectral synthesis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and inversion of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synthetic</a:t>
            </a:r>
            <a:r>
              <a:rPr sz="27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Use HSRA model </a:t>
            </a:r>
            <a:r>
              <a:rPr sz="2150" spc="5" dirty="0">
                <a:latin typeface="Arial"/>
                <a:cs typeface="Arial"/>
              </a:rPr>
              <a:t>to </a:t>
            </a:r>
            <a:r>
              <a:rPr sz="2150" spc="10" dirty="0">
                <a:solidFill>
                  <a:srgbClr val="CC0000"/>
                </a:solidFill>
                <a:latin typeface="Arial"/>
                <a:cs typeface="Arial"/>
              </a:rPr>
              <a:t>synthesize Stokes </a:t>
            </a:r>
            <a:r>
              <a:rPr sz="2150" spc="5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r>
              <a:rPr sz="2150" spc="-1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with</a:t>
            </a:r>
            <a:endParaRPr sz="2150">
              <a:latin typeface="Arial"/>
              <a:cs typeface="Arial"/>
            </a:endParaRPr>
          </a:p>
          <a:p>
            <a:pPr marL="1144905" indent="-54991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144905" algn="l"/>
                <a:tab pos="1145540" algn="l"/>
              </a:tabLst>
            </a:pPr>
            <a:r>
              <a:rPr sz="2150" spc="10" dirty="0">
                <a:latin typeface="Arial"/>
                <a:cs typeface="Arial"/>
              </a:rPr>
              <a:t>constant B, </a:t>
            </a:r>
            <a:r>
              <a:rPr sz="2150" spc="5" dirty="0">
                <a:latin typeface="Arial"/>
                <a:cs typeface="Arial"/>
              </a:rPr>
              <a:t>inclination and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 </a:t>
            </a:r>
            <a:r>
              <a:rPr sz="2150" spc="5" dirty="0">
                <a:latin typeface="Arial"/>
                <a:cs typeface="Arial"/>
              </a:rPr>
              <a:t>(e.g., </a:t>
            </a:r>
            <a:r>
              <a:rPr sz="2150" spc="10" dirty="0">
                <a:latin typeface="Arial"/>
                <a:cs typeface="Arial"/>
              </a:rPr>
              <a:t>1 kG, </a:t>
            </a:r>
            <a:r>
              <a:rPr sz="2150" spc="5" dirty="0">
                <a:latin typeface="Arial"/>
                <a:cs typeface="Arial"/>
              </a:rPr>
              <a:t>60</a:t>
            </a:r>
            <a:r>
              <a:rPr sz="2175" spc="7" baseline="24904" dirty="0">
                <a:latin typeface="Arial"/>
                <a:cs typeface="Arial"/>
              </a:rPr>
              <a:t>º</a:t>
            </a:r>
            <a:r>
              <a:rPr sz="2150" spc="5" dirty="0">
                <a:latin typeface="Arial"/>
                <a:cs typeface="Arial"/>
              </a:rPr>
              <a:t>, </a:t>
            </a:r>
            <a:r>
              <a:rPr sz="2150" spc="10" dirty="0">
                <a:latin typeface="Arial"/>
                <a:cs typeface="Arial"/>
              </a:rPr>
              <a:t>2</a:t>
            </a:r>
            <a:r>
              <a:rPr sz="2150" spc="-3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km/s)</a:t>
            </a:r>
            <a:endParaRPr sz="2150">
              <a:latin typeface="Arial"/>
              <a:cs typeface="Arial"/>
            </a:endParaRPr>
          </a:p>
          <a:p>
            <a:pPr marL="1144905" indent="-54991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144905" algn="l"/>
                <a:tab pos="1145540" algn="l"/>
              </a:tabLst>
            </a:pPr>
            <a:r>
              <a:rPr sz="2150" spc="10" dirty="0">
                <a:latin typeface="Arial"/>
                <a:cs typeface="Arial"/>
              </a:rPr>
              <a:t>constant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5" dirty="0">
                <a:latin typeface="Arial"/>
                <a:cs typeface="Arial"/>
              </a:rPr>
              <a:t>gradients of </a:t>
            </a:r>
            <a:r>
              <a:rPr sz="2150" spc="15" dirty="0">
                <a:latin typeface="Arial"/>
                <a:cs typeface="Arial"/>
              </a:rPr>
              <a:t>B </a:t>
            </a:r>
            <a:r>
              <a:rPr sz="2150" spc="5" dirty="0">
                <a:latin typeface="Arial"/>
                <a:cs typeface="Arial"/>
              </a:rPr>
              <a:t>and </a:t>
            </a:r>
            <a:r>
              <a:rPr sz="2150" dirty="0">
                <a:latin typeface="Arial"/>
                <a:cs typeface="Arial"/>
              </a:rPr>
              <a:t>inclination</a:t>
            </a:r>
            <a:endParaRPr sz="2150">
              <a:latin typeface="Arial"/>
              <a:cs typeface="Arial"/>
            </a:endParaRPr>
          </a:p>
          <a:p>
            <a:pPr marL="1144905" indent="-54991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1144905" algn="l"/>
                <a:tab pos="1145540" algn="l"/>
              </a:tabLst>
            </a:pPr>
            <a:r>
              <a:rPr sz="2150" spc="5" dirty="0">
                <a:latin typeface="Arial"/>
                <a:cs typeface="Arial"/>
              </a:rPr>
              <a:t>gradients of </a:t>
            </a:r>
            <a:r>
              <a:rPr sz="2150" spc="10" dirty="0">
                <a:latin typeface="Arial"/>
                <a:cs typeface="Arial"/>
              </a:rPr>
              <a:t>B, </a:t>
            </a:r>
            <a:r>
              <a:rPr sz="2150" spc="5" dirty="0">
                <a:latin typeface="Arial"/>
                <a:cs typeface="Arial"/>
              </a:rPr>
              <a:t>inclination and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</a:t>
            </a:r>
            <a:endParaRPr sz="2175" baseline="-21072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marL="121920" marR="68580">
              <a:lnSpc>
                <a:spcPct val="100000"/>
              </a:lnSpc>
              <a:spcBef>
                <a:spcPts val="5"/>
              </a:spcBef>
            </a:pPr>
            <a:r>
              <a:rPr sz="2150" spc="5" dirty="0">
                <a:latin typeface="Arial"/>
                <a:cs typeface="Arial"/>
              </a:rPr>
              <a:t>Invert profiles </a:t>
            </a:r>
            <a:r>
              <a:rPr sz="2150" spc="10" dirty="0">
                <a:latin typeface="Arial"/>
                <a:cs typeface="Arial"/>
              </a:rPr>
              <a:t>from </a:t>
            </a:r>
            <a:r>
              <a:rPr sz="2150" spc="5" dirty="0">
                <a:latin typeface="Arial"/>
                <a:cs typeface="Arial"/>
              </a:rPr>
              <a:t>(3), starting </a:t>
            </a:r>
            <a:r>
              <a:rPr sz="2150" spc="10" dirty="0">
                <a:latin typeface="Arial"/>
                <a:cs typeface="Arial"/>
              </a:rPr>
              <a:t>from </a:t>
            </a:r>
            <a:r>
              <a:rPr sz="2150" dirty="0">
                <a:latin typeface="Arial"/>
                <a:cs typeface="Arial"/>
              </a:rPr>
              <a:t>initial </a:t>
            </a:r>
            <a:r>
              <a:rPr sz="2150" spc="5" dirty="0">
                <a:latin typeface="Arial"/>
                <a:cs typeface="Arial"/>
              </a:rPr>
              <a:t>guess </a:t>
            </a:r>
            <a:r>
              <a:rPr sz="2150" spc="10" dirty="0">
                <a:latin typeface="Arial"/>
                <a:cs typeface="Arial"/>
              </a:rPr>
              <a:t>model </a:t>
            </a:r>
            <a:r>
              <a:rPr sz="2150" spc="5" dirty="0">
                <a:latin typeface="Arial"/>
                <a:cs typeface="Arial"/>
              </a:rPr>
              <a:t>with flat  stratifications of </a:t>
            </a:r>
            <a:r>
              <a:rPr sz="2150" spc="10" dirty="0">
                <a:latin typeface="Arial"/>
                <a:cs typeface="Arial"/>
              </a:rPr>
              <a:t>B,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5" dirty="0">
                <a:latin typeface="Arial"/>
                <a:cs typeface="Arial"/>
              </a:rPr>
              <a:t>and inclination </a:t>
            </a:r>
            <a:r>
              <a:rPr sz="2150" spc="10" dirty="0">
                <a:latin typeface="Arial"/>
                <a:cs typeface="Arial"/>
              </a:rPr>
              <a:t>(modify</a:t>
            </a:r>
            <a:r>
              <a:rPr sz="2150" spc="25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hsra.mod)</a:t>
            </a:r>
            <a:endParaRPr sz="2150">
              <a:latin typeface="Arial"/>
              <a:cs typeface="Arial"/>
            </a:endParaRPr>
          </a:p>
          <a:p>
            <a:pPr marL="1068070" indent="-473075">
              <a:lnSpc>
                <a:spcPct val="100000"/>
              </a:lnSpc>
              <a:spcBef>
                <a:spcPts val="530"/>
              </a:spcBef>
              <a:buChar char="•"/>
              <a:tabLst>
                <a:tab pos="1068070" algn="l"/>
                <a:tab pos="1068705" algn="l"/>
              </a:tabLst>
            </a:pPr>
            <a:r>
              <a:rPr sz="2150" spc="10" dirty="0">
                <a:latin typeface="Arial"/>
                <a:cs typeface="Arial"/>
              </a:rPr>
              <a:t>1 </a:t>
            </a:r>
            <a:r>
              <a:rPr sz="2150" spc="5" dirty="0">
                <a:latin typeface="Arial"/>
                <a:cs typeface="Arial"/>
              </a:rPr>
              <a:t>node in </a:t>
            </a:r>
            <a:r>
              <a:rPr sz="2150" spc="10" dirty="0">
                <a:latin typeface="Arial"/>
                <a:cs typeface="Arial"/>
              </a:rPr>
              <a:t>B, </a:t>
            </a:r>
            <a:r>
              <a:rPr sz="2150" spc="5" dirty="0">
                <a:latin typeface="Arial"/>
                <a:cs typeface="Arial"/>
              </a:rPr>
              <a:t>vlos,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inclination</a:t>
            </a:r>
            <a:endParaRPr sz="2150">
              <a:latin typeface="Arial"/>
              <a:cs typeface="Arial"/>
            </a:endParaRPr>
          </a:p>
          <a:p>
            <a:pPr marL="1068070" indent="-473075">
              <a:lnSpc>
                <a:spcPct val="100000"/>
              </a:lnSpc>
              <a:spcBef>
                <a:spcPts val="630"/>
              </a:spcBef>
              <a:buChar char="•"/>
              <a:tabLst>
                <a:tab pos="1068070" algn="l"/>
                <a:tab pos="1068705" algn="l"/>
              </a:tabLst>
            </a:pPr>
            <a:r>
              <a:rPr sz="2150" spc="10" dirty="0">
                <a:latin typeface="Arial"/>
                <a:cs typeface="Arial"/>
              </a:rPr>
              <a:t>2 </a:t>
            </a:r>
            <a:r>
              <a:rPr sz="2150" spc="5" dirty="0">
                <a:latin typeface="Arial"/>
                <a:cs typeface="Arial"/>
              </a:rPr>
              <a:t>nodes in </a:t>
            </a:r>
            <a:r>
              <a:rPr sz="2150" spc="10" dirty="0">
                <a:latin typeface="Arial"/>
                <a:cs typeface="Arial"/>
              </a:rPr>
              <a:t>B,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 </a:t>
            </a:r>
            <a:r>
              <a:rPr sz="2150" spc="5" dirty="0">
                <a:latin typeface="Arial"/>
                <a:cs typeface="Arial"/>
              </a:rPr>
              <a:t>and</a:t>
            </a:r>
            <a:r>
              <a:rPr sz="2150" spc="-15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inclination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7309" y="6267729"/>
            <a:ext cx="562419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read_model,</a:t>
            </a:r>
            <a:r>
              <a:rPr sz="1550" dirty="0">
                <a:latin typeface="Arial"/>
                <a:cs typeface="Arial"/>
              </a:rPr>
              <a:t>filename,tau,t,pe,mic,b,vel, </a:t>
            </a:r>
            <a:r>
              <a:rPr sz="1550" spc="-5" dirty="0">
                <a:latin typeface="Arial"/>
                <a:cs typeface="Arial"/>
              </a:rPr>
              <a:t>gamma,phi,mac,filling,sl  b=1000.+200* </a:t>
            </a:r>
            <a:r>
              <a:rPr sz="1550" dirty="0">
                <a:latin typeface="Arial"/>
                <a:cs typeface="Arial"/>
              </a:rPr>
              <a:t>tau 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write_model,</a:t>
            </a:r>
            <a:r>
              <a:rPr sz="1550" dirty="0">
                <a:latin typeface="Arial"/>
                <a:cs typeface="Arial"/>
              </a:rPr>
              <a:t>filename,tau,t,pe,mic,b,vel,gamma,phi,mac,filling,sl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2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101256" y="1206586"/>
            <a:ext cx="8496935" cy="4002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Inversion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of profiles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from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dark-cored penumbral</a:t>
            </a:r>
            <a:r>
              <a:rPr sz="27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396875" marR="1078230">
              <a:lnSpc>
                <a:spcPct val="100000"/>
              </a:lnSpc>
            </a:pPr>
            <a:r>
              <a:rPr sz="2150" spc="5" dirty="0">
                <a:latin typeface="Arial"/>
                <a:cs typeface="Arial"/>
              </a:rPr>
              <a:t>Hinode/SP observations with </a:t>
            </a:r>
            <a:r>
              <a:rPr sz="2150" spc="10" dirty="0">
                <a:latin typeface="Arial"/>
                <a:cs typeface="Arial"/>
              </a:rPr>
              <a:t>SNR~1000, no </a:t>
            </a:r>
            <a:r>
              <a:rPr sz="2150" spc="5" dirty="0">
                <a:latin typeface="Arial"/>
                <a:cs typeface="Arial"/>
              </a:rPr>
              <a:t>telluric </a:t>
            </a:r>
            <a:r>
              <a:rPr sz="2150" dirty="0">
                <a:latin typeface="Arial"/>
                <a:cs typeface="Arial"/>
              </a:rPr>
              <a:t>lines,  </a:t>
            </a:r>
            <a:r>
              <a:rPr sz="2150" spc="10" dirty="0">
                <a:latin typeface="Arial"/>
                <a:cs typeface="Arial"/>
              </a:rPr>
              <a:t>two </a:t>
            </a:r>
            <a:r>
              <a:rPr sz="2150" spc="5" dirty="0">
                <a:latin typeface="Arial"/>
                <a:cs typeface="Arial"/>
              </a:rPr>
              <a:t>lines </a:t>
            </a:r>
            <a:r>
              <a:rPr sz="2150" spc="10" dirty="0">
                <a:latin typeface="Arial"/>
                <a:cs typeface="Arial"/>
              </a:rPr>
              <a:t>Fe </a:t>
            </a:r>
            <a:r>
              <a:rPr sz="2150" spc="5" dirty="0">
                <a:latin typeface="Arial"/>
                <a:cs typeface="Arial"/>
              </a:rPr>
              <a:t>I 630.1 and 630.2</a:t>
            </a:r>
            <a:r>
              <a:rPr sz="2150" spc="-4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nm</a:t>
            </a:r>
            <a:endParaRPr sz="2150">
              <a:latin typeface="Arial"/>
              <a:cs typeface="Arial"/>
            </a:endParaRPr>
          </a:p>
          <a:p>
            <a:pPr marL="396875">
              <a:lnSpc>
                <a:spcPct val="100000"/>
              </a:lnSpc>
              <a:spcBef>
                <a:spcPts val="525"/>
              </a:spcBef>
            </a:pPr>
            <a:r>
              <a:rPr sz="2150" spc="10" dirty="0">
                <a:latin typeface="Arial"/>
                <a:cs typeface="Arial"/>
              </a:rPr>
              <a:t>Strong, symmetric</a:t>
            </a:r>
            <a:r>
              <a:rPr sz="2150" spc="-7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signals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Times New Roman"/>
              <a:cs typeface="Times New Roman"/>
            </a:endParaRPr>
          </a:p>
          <a:p>
            <a:pPr marL="869950" indent="-473075">
              <a:lnSpc>
                <a:spcPct val="100000"/>
              </a:lnSpc>
              <a:buAutoNum type="arabicPeriod"/>
              <a:tabLst>
                <a:tab pos="869950" algn="l"/>
                <a:tab pos="870585" algn="l"/>
              </a:tabLst>
            </a:pPr>
            <a:r>
              <a:rPr sz="2150" spc="10" dirty="0">
                <a:latin typeface="Arial"/>
                <a:cs typeface="Arial"/>
              </a:rPr>
              <a:t>What kind </a:t>
            </a:r>
            <a:r>
              <a:rPr sz="2150" spc="5" dirty="0">
                <a:latin typeface="Arial"/>
                <a:cs typeface="Arial"/>
              </a:rPr>
              <a:t>of </a:t>
            </a:r>
            <a:r>
              <a:rPr sz="2150" spc="10" dirty="0">
                <a:latin typeface="Arial"/>
                <a:cs typeface="Arial"/>
              </a:rPr>
              <a:t>model </a:t>
            </a:r>
            <a:r>
              <a:rPr sz="2150" spc="5" dirty="0">
                <a:latin typeface="Arial"/>
                <a:cs typeface="Arial"/>
              </a:rPr>
              <a:t>would </a:t>
            </a:r>
            <a:r>
              <a:rPr sz="2150" spc="10" dirty="0">
                <a:latin typeface="Arial"/>
                <a:cs typeface="Arial"/>
              </a:rPr>
              <a:t>you </a:t>
            </a:r>
            <a:r>
              <a:rPr sz="2150" spc="5" dirty="0">
                <a:latin typeface="Arial"/>
                <a:cs typeface="Arial"/>
              </a:rPr>
              <a:t>use to invert</a:t>
            </a:r>
            <a:r>
              <a:rPr sz="2150" spc="-1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them?</a:t>
            </a:r>
            <a:endParaRPr sz="2150">
              <a:latin typeface="Arial"/>
              <a:cs typeface="Arial"/>
            </a:endParaRPr>
          </a:p>
          <a:p>
            <a:pPr marL="869950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869950" algn="l"/>
                <a:tab pos="870585" algn="l"/>
              </a:tabLst>
            </a:pPr>
            <a:r>
              <a:rPr sz="2150" spc="10" dirty="0">
                <a:latin typeface="Arial"/>
                <a:cs typeface="Arial"/>
              </a:rPr>
              <a:t>Can the </a:t>
            </a:r>
            <a:r>
              <a:rPr sz="2150" spc="5" dirty="0">
                <a:latin typeface="Arial"/>
                <a:cs typeface="Arial"/>
              </a:rPr>
              <a:t>fit </a:t>
            </a:r>
            <a:r>
              <a:rPr sz="2150" spc="10" dirty="0">
                <a:latin typeface="Arial"/>
                <a:cs typeface="Arial"/>
              </a:rPr>
              <a:t>be </a:t>
            </a:r>
            <a:r>
              <a:rPr sz="2150" spc="5" dirty="0">
                <a:latin typeface="Arial"/>
                <a:cs typeface="Arial"/>
              </a:rPr>
              <a:t>improved with </a:t>
            </a:r>
            <a:r>
              <a:rPr sz="2150" spc="10" dirty="0">
                <a:latin typeface="Arial"/>
                <a:cs typeface="Arial"/>
              </a:rPr>
              <a:t>more </a:t>
            </a:r>
            <a:r>
              <a:rPr sz="2150" spc="5" dirty="0">
                <a:latin typeface="Arial"/>
                <a:cs typeface="Arial"/>
              </a:rPr>
              <a:t>nodes in </a:t>
            </a:r>
            <a:r>
              <a:rPr sz="2150" spc="10" dirty="0">
                <a:latin typeface="Arial"/>
                <a:cs typeface="Arial"/>
              </a:rPr>
              <a:t>T? (use 2</a:t>
            </a:r>
            <a:r>
              <a:rPr sz="2150" spc="-6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cycles!)</a:t>
            </a:r>
            <a:endParaRPr sz="2150">
              <a:latin typeface="Arial"/>
              <a:cs typeface="Arial"/>
            </a:endParaRPr>
          </a:p>
          <a:p>
            <a:pPr marL="869950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869950" algn="l"/>
                <a:tab pos="870585" algn="l"/>
              </a:tabLst>
            </a:pPr>
            <a:r>
              <a:rPr sz="2150" spc="10" dirty="0">
                <a:latin typeface="Arial"/>
                <a:cs typeface="Arial"/>
              </a:rPr>
              <a:t>What </a:t>
            </a:r>
            <a:r>
              <a:rPr sz="2150" spc="5" dirty="0">
                <a:latin typeface="Arial"/>
                <a:cs typeface="Arial"/>
              </a:rPr>
              <a:t>happens with </a:t>
            </a:r>
            <a:r>
              <a:rPr sz="2150" spc="10" dirty="0">
                <a:latin typeface="Arial"/>
                <a:cs typeface="Arial"/>
              </a:rPr>
              <a:t>2 </a:t>
            </a:r>
            <a:r>
              <a:rPr sz="2150" spc="5" dirty="0">
                <a:latin typeface="Arial"/>
                <a:cs typeface="Arial"/>
              </a:rPr>
              <a:t>nodes in </a:t>
            </a:r>
            <a:r>
              <a:rPr sz="2150" spc="15" dirty="0">
                <a:latin typeface="Arial"/>
                <a:cs typeface="Arial"/>
              </a:rPr>
              <a:t>B </a:t>
            </a:r>
            <a:r>
              <a:rPr sz="2150" spc="5" dirty="0">
                <a:latin typeface="Arial"/>
                <a:cs typeface="Arial"/>
              </a:rPr>
              <a:t>and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</a:t>
            </a:r>
            <a:r>
              <a:rPr sz="2150" dirty="0">
                <a:latin typeface="Arial"/>
                <a:cs typeface="Arial"/>
              </a:rPr>
              <a:t>?</a:t>
            </a:r>
            <a:endParaRPr sz="2150">
              <a:latin typeface="Arial"/>
              <a:cs typeface="Arial"/>
            </a:endParaRPr>
          </a:p>
          <a:p>
            <a:pPr marL="869950" indent="-473075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869950" algn="l"/>
                <a:tab pos="870585" algn="l"/>
              </a:tabLst>
            </a:pPr>
            <a:r>
              <a:rPr sz="2150" spc="10" dirty="0">
                <a:latin typeface="Arial"/>
                <a:cs typeface="Arial"/>
              </a:rPr>
              <a:t>What </a:t>
            </a:r>
            <a:r>
              <a:rPr sz="2150" spc="5" dirty="0">
                <a:latin typeface="Arial"/>
                <a:cs typeface="Arial"/>
              </a:rPr>
              <a:t>happens with </a:t>
            </a:r>
            <a:r>
              <a:rPr sz="2150" spc="10" dirty="0">
                <a:latin typeface="Arial"/>
                <a:cs typeface="Arial"/>
              </a:rPr>
              <a:t>10 </a:t>
            </a:r>
            <a:r>
              <a:rPr sz="2150" spc="5" dirty="0">
                <a:latin typeface="Arial"/>
                <a:cs typeface="Arial"/>
              </a:rPr>
              <a:t>nodes in </a:t>
            </a:r>
            <a:r>
              <a:rPr sz="2150" spc="15" dirty="0">
                <a:latin typeface="Arial"/>
                <a:cs typeface="Arial"/>
              </a:rPr>
              <a:t>B </a:t>
            </a:r>
            <a:r>
              <a:rPr sz="2150" spc="5" dirty="0">
                <a:latin typeface="Arial"/>
                <a:cs typeface="Arial"/>
              </a:rPr>
              <a:t>and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v</a:t>
            </a:r>
            <a:r>
              <a:rPr sz="2175" baseline="-21072" dirty="0">
                <a:latin typeface="Arial"/>
                <a:cs typeface="Arial"/>
              </a:rPr>
              <a:t>LOS</a:t>
            </a:r>
            <a:r>
              <a:rPr sz="2150" dirty="0">
                <a:latin typeface="Arial"/>
                <a:cs typeface="Arial"/>
              </a:rPr>
              <a:t>?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662" y="5797770"/>
            <a:ext cx="8017509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If </a:t>
            </a:r>
            <a:r>
              <a:rPr sz="1550" spc="-5" dirty="0">
                <a:latin typeface="Arial"/>
                <a:cs typeface="Arial"/>
              </a:rPr>
              <a:t>no instrumental </a:t>
            </a:r>
            <a:r>
              <a:rPr sz="1550" dirty="0">
                <a:latin typeface="Arial"/>
                <a:cs typeface="Arial"/>
              </a:rPr>
              <a:t>PSF </a:t>
            </a:r>
            <a:r>
              <a:rPr sz="1550" spc="-5" dirty="0">
                <a:latin typeface="Arial"/>
                <a:cs typeface="Arial"/>
              </a:rPr>
              <a:t>is available,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macroturbulence </a:t>
            </a:r>
            <a:r>
              <a:rPr sz="1550" dirty="0">
                <a:latin typeface="Arial"/>
                <a:cs typeface="Arial"/>
              </a:rPr>
              <a:t>to mimick </a:t>
            </a:r>
            <a:r>
              <a:rPr sz="1550" spc="-5" dirty="0">
                <a:latin typeface="Arial"/>
                <a:cs typeface="Arial"/>
              </a:rPr>
              <a:t>its effect </a:t>
            </a:r>
            <a:r>
              <a:rPr sz="1550" dirty="0">
                <a:latin typeface="Arial"/>
                <a:cs typeface="Arial"/>
              </a:rPr>
              <a:t>(i.e, </a:t>
            </a:r>
            <a:r>
              <a:rPr sz="1550" spc="-5" dirty="0">
                <a:latin typeface="Arial"/>
                <a:cs typeface="Arial"/>
              </a:rPr>
              <a:t>invert </a:t>
            </a:r>
            <a:r>
              <a:rPr sz="1550" spc="10" dirty="0">
                <a:latin typeface="Arial"/>
                <a:cs typeface="Arial"/>
              </a:rPr>
              <a:t>v</a:t>
            </a:r>
            <a:r>
              <a:rPr sz="1500" spc="15" baseline="-22222" dirty="0">
                <a:latin typeface="Arial"/>
                <a:cs typeface="Arial"/>
              </a:rPr>
              <a:t>mac</a:t>
            </a:r>
            <a:r>
              <a:rPr sz="1550" spc="10" dirty="0">
                <a:latin typeface="Arial"/>
                <a:cs typeface="Arial"/>
              </a:rPr>
              <a:t>) 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more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weight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for Q, U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and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V </a:t>
            </a:r>
            <a:r>
              <a:rPr sz="1550" dirty="0">
                <a:latin typeface="Arial"/>
                <a:cs typeface="Arial"/>
              </a:rPr>
              <a:t>to force </a:t>
            </a:r>
            <a:r>
              <a:rPr sz="1550" spc="-5" dirty="0">
                <a:latin typeface="Arial"/>
                <a:cs typeface="Arial"/>
              </a:rPr>
              <a:t>better </a:t>
            </a:r>
            <a:r>
              <a:rPr sz="1550" dirty="0">
                <a:latin typeface="Arial"/>
                <a:cs typeface="Arial"/>
              </a:rPr>
              <a:t>fits to those</a:t>
            </a:r>
            <a:r>
              <a:rPr sz="1550" spc="-1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parameters</a:t>
            </a:r>
            <a:endParaRPr sz="1550">
              <a:latin typeface="Arial"/>
              <a:cs typeface="Arial"/>
            </a:endParaRPr>
          </a:p>
          <a:p>
            <a:pPr marL="12700" marR="94297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 </a:t>
            </a:r>
            <a:r>
              <a:rPr sz="1550" spc="-5" dirty="0">
                <a:latin typeface="Arial"/>
                <a:cs typeface="Arial"/>
              </a:rPr>
              <a:t>worse equivalent </a:t>
            </a:r>
            <a:r>
              <a:rPr sz="1550" dirty="0">
                <a:latin typeface="Arial"/>
                <a:cs typeface="Arial"/>
              </a:rPr>
              <a:t>SNR </a:t>
            </a:r>
            <a:r>
              <a:rPr sz="1550" spc="-5" dirty="0">
                <a:latin typeface="Arial"/>
                <a:cs typeface="Arial"/>
              </a:rPr>
              <a:t>does not necessarily </a:t>
            </a:r>
            <a:r>
              <a:rPr sz="1550" dirty="0">
                <a:latin typeface="Arial"/>
                <a:cs typeface="Arial"/>
              </a:rPr>
              <a:t>mean a </a:t>
            </a:r>
            <a:r>
              <a:rPr sz="1550" spc="-5" dirty="0">
                <a:latin typeface="Arial"/>
                <a:cs typeface="Arial"/>
              </a:rPr>
              <a:t>worse </a:t>
            </a:r>
            <a:r>
              <a:rPr sz="1550" dirty="0">
                <a:latin typeface="Arial"/>
                <a:cs typeface="Arial"/>
              </a:rPr>
              <a:t>fit (i.e., a </a:t>
            </a:r>
            <a:r>
              <a:rPr sz="1550" spc="-5" dirty="0">
                <a:latin typeface="Arial"/>
                <a:cs typeface="Arial"/>
              </a:rPr>
              <a:t>lower </a:t>
            </a:r>
            <a:r>
              <a:rPr sz="1550" dirty="0">
                <a:latin typeface="Arial"/>
                <a:cs typeface="Arial"/>
              </a:rPr>
              <a:t>chi</a:t>
            </a:r>
            <a:r>
              <a:rPr sz="1500" baseline="25000" dirty="0">
                <a:latin typeface="Arial"/>
                <a:cs typeface="Arial"/>
              </a:rPr>
              <a:t>2</a:t>
            </a:r>
            <a:r>
              <a:rPr sz="1550" dirty="0">
                <a:latin typeface="Arial"/>
                <a:cs typeface="Arial"/>
              </a:rPr>
              <a:t>)  Beware </a:t>
            </a:r>
            <a:r>
              <a:rPr sz="1550" spc="-5" dirty="0">
                <a:latin typeface="Arial"/>
                <a:cs typeface="Arial"/>
              </a:rPr>
              <a:t>of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models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with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too much</a:t>
            </a:r>
            <a:r>
              <a:rPr sz="15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freedom!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3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485752" y="1206586"/>
            <a:ext cx="8126730" cy="3952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1855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Inversion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of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facular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profiles in quiet</a:t>
            </a:r>
            <a:r>
              <a:rPr sz="27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Sun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150" spc="10" dirty="0">
                <a:latin typeface="Arial"/>
                <a:cs typeface="Arial"/>
              </a:rPr>
              <a:t>Advanced Stokes Polarimeter </a:t>
            </a:r>
            <a:r>
              <a:rPr sz="2150" spc="5" dirty="0">
                <a:latin typeface="Arial"/>
                <a:cs typeface="Arial"/>
              </a:rPr>
              <a:t>observations, averaged over </a:t>
            </a:r>
            <a:r>
              <a:rPr sz="2150" spc="10" dirty="0">
                <a:latin typeface="Arial"/>
                <a:cs typeface="Arial"/>
              </a:rPr>
              <a:t>facular  region, SNR~10000, </a:t>
            </a:r>
            <a:r>
              <a:rPr sz="2150" spc="5" dirty="0">
                <a:latin typeface="Arial"/>
                <a:cs typeface="Arial"/>
              </a:rPr>
              <a:t>but poor spatial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resolution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150" spc="-30" dirty="0">
                <a:latin typeface="Arial"/>
                <a:cs typeface="Arial"/>
              </a:rPr>
              <a:t>Two </a:t>
            </a:r>
            <a:r>
              <a:rPr sz="2150" spc="5" dirty="0">
                <a:latin typeface="Arial"/>
                <a:cs typeface="Arial"/>
              </a:rPr>
              <a:t>lines </a:t>
            </a:r>
            <a:r>
              <a:rPr sz="2150" spc="10" dirty="0">
                <a:latin typeface="Arial"/>
                <a:cs typeface="Arial"/>
              </a:rPr>
              <a:t>Fe </a:t>
            </a:r>
            <a:r>
              <a:rPr sz="2150" spc="5" dirty="0">
                <a:latin typeface="Arial"/>
                <a:cs typeface="Arial"/>
              </a:rPr>
              <a:t>I 630.1 and 630.2 </a:t>
            </a:r>
            <a:r>
              <a:rPr sz="2150" spc="10" dirty="0">
                <a:latin typeface="Arial"/>
                <a:cs typeface="Arial"/>
              </a:rPr>
              <a:t>nm (plus </a:t>
            </a:r>
            <a:r>
              <a:rPr sz="2150" spc="5" dirty="0">
                <a:latin typeface="Arial"/>
                <a:cs typeface="Arial"/>
              </a:rPr>
              <a:t>telluric</a:t>
            </a:r>
            <a:r>
              <a:rPr sz="2150" spc="4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lines!)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150" spc="10" dirty="0">
                <a:latin typeface="Arial"/>
                <a:cs typeface="Arial"/>
              </a:rPr>
              <a:t>Strong signals, </a:t>
            </a:r>
            <a:r>
              <a:rPr sz="2150" spc="5" dirty="0">
                <a:latin typeface="Arial"/>
                <a:cs typeface="Arial"/>
              </a:rPr>
              <a:t>large </a:t>
            </a:r>
            <a:r>
              <a:rPr sz="2150" spc="10" dirty="0">
                <a:latin typeface="Arial"/>
                <a:cs typeface="Arial"/>
              </a:rPr>
              <a:t>Stokes </a:t>
            </a:r>
            <a:r>
              <a:rPr sz="2150" spc="15" dirty="0">
                <a:latin typeface="Arial"/>
                <a:cs typeface="Arial"/>
              </a:rPr>
              <a:t>V </a:t>
            </a:r>
            <a:r>
              <a:rPr sz="2150" spc="5" dirty="0">
                <a:latin typeface="Arial"/>
                <a:cs typeface="Arial"/>
              </a:rPr>
              <a:t>area and amplitude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asymmetries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485775" indent="-4730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What kind </a:t>
            </a:r>
            <a:r>
              <a:rPr sz="2150" spc="5" dirty="0">
                <a:latin typeface="Arial"/>
                <a:cs typeface="Arial"/>
              </a:rPr>
              <a:t>of </a:t>
            </a:r>
            <a:r>
              <a:rPr sz="2150" spc="10" dirty="0">
                <a:latin typeface="Arial"/>
                <a:cs typeface="Arial"/>
              </a:rPr>
              <a:t>model </a:t>
            </a:r>
            <a:r>
              <a:rPr sz="2150" spc="5" dirty="0">
                <a:latin typeface="Arial"/>
                <a:cs typeface="Arial"/>
              </a:rPr>
              <a:t>would </a:t>
            </a:r>
            <a:r>
              <a:rPr sz="2150" spc="10" dirty="0">
                <a:latin typeface="Arial"/>
                <a:cs typeface="Arial"/>
              </a:rPr>
              <a:t>you </a:t>
            </a:r>
            <a:r>
              <a:rPr sz="2150" spc="5" dirty="0">
                <a:latin typeface="Arial"/>
                <a:cs typeface="Arial"/>
              </a:rPr>
              <a:t>try to invert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them?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Use two cycles, </a:t>
            </a:r>
            <a:r>
              <a:rPr sz="2150" spc="5" dirty="0">
                <a:latin typeface="Arial"/>
                <a:cs typeface="Arial"/>
              </a:rPr>
              <a:t>increasing number of nodes in 2nd</a:t>
            </a:r>
            <a:r>
              <a:rPr sz="2150" spc="-1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cycle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5" dirty="0">
                <a:latin typeface="Arial"/>
                <a:cs typeface="Arial"/>
              </a:rPr>
              <a:t>Invert stray-light fraction, </a:t>
            </a:r>
            <a:r>
              <a:rPr sz="2150" spc="10" dirty="0">
                <a:latin typeface="Arial"/>
                <a:cs typeface="Arial"/>
              </a:rPr>
              <a:t>micro- </a:t>
            </a:r>
            <a:r>
              <a:rPr sz="2150" spc="5" dirty="0">
                <a:latin typeface="Arial"/>
                <a:cs typeface="Arial"/>
              </a:rPr>
              <a:t>and</a:t>
            </a:r>
            <a:r>
              <a:rPr sz="2150" spc="4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macro-turbulence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752" y="5861860"/>
            <a:ext cx="797052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-15" dirty="0">
                <a:latin typeface="Arial"/>
                <a:cs typeface="Arial"/>
              </a:rPr>
              <a:t>We </a:t>
            </a:r>
            <a:r>
              <a:rPr sz="1550" spc="-5" dirty="0">
                <a:latin typeface="Arial"/>
                <a:cs typeface="Arial"/>
              </a:rPr>
              <a:t>invert </a:t>
            </a:r>
            <a:r>
              <a:rPr sz="1550" dirty="0">
                <a:latin typeface="Arial"/>
                <a:cs typeface="Arial"/>
              </a:rPr>
              <a:t>Stokes I </a:t>
            </a:r>
            <a:r>
              <a:rPr sz="1550" spc="-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V </a:t>
            </a:r>
            <a:r>
              <a:rPr sz="1550" spc="-25" dirty="0">
                <a:latin typeface="Arial"/>
                <a:cs typeface="Arial"/>
              </a:rPr>
              <a:t>only, </a:t>
            </a:r>
            <a:r>
              <a:rPr sz="1550" dirty="0">
                <a:latin typeface="Arial"/>
                <a:cs typeface="Arial"/>
              </a:rPr>
              <a:t>so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vertical fields should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be</a:t>
            </a:r>
            <a:r>
              <a:rPr sz="1550" spc="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assumed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550" spc="-5" dirty="0">
                <a:latin typeface="Arial"/>
                <a:cs typeface="Arial"/>
              </a:rPr>
              <a:t>Use large negative number </a:t>
            </a:r>
            <a:r>
              <a:rPr sz="1550" dirty="0">
                <a:latin typeface="Arial"/>
                <a:cs typeface="Arial"/>
              </a:rPr>
              <a:t>(e.g., -2) </a:t>
            </a:r>
            <a:r>
              <a:rPr sz="1550" spc="-5" dirty="0">
                <a:latin typeface="Arial"/>
                <a:cs typeface="Arial"/>
              </a:rPr>
              <a:t>in profiles </a:t>
            </a:r>
            <a:r>
              <a:rPr sz="1550" dirty="0">
                <a:latin typeface="Arial"/>
                <a:cs typeface="Arial"/>
              </a:rPr>
              <a:t>to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ignore blends in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Stokes I </a:t>
            </a:r>
            <a:r>
              <a:rPr sz="1550" spc="-5" dirty="0">
                <a:latin typeface="Arial"/>
                <a:cs typeface="Arial"/>
              </a:rPr>
              <a:t>during inversion  Use instrumental </a:t>
            </a:r>
            <a:r>
              <a:rPr sz="1550" dirty="0">
                <a:latin typeface="Arial"/>
                <a:cs typeface="Arial"/>
              </a:rPr>
              <a:t>PSF </a:t>
            </a:r>
            <a:r>
              <a:rPr sz="1550" spc="-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macroturbulence </a:t>
            </a:r>
            <a:r>
              <a:rPr sz="1550" spc="-5" dirty="0">
                <a:latin typeface="Arial"/>
                <a:cs typeface="Arial"/>
              </a:rPr>
              <a:t>at </a:t>
            </a:r>
            <a:r>
              <a:rPr sz="1550" dirty="0">
                <a:latin typeface="Arial"/>
                <a:cs typeface="Arial"/>
              </a:rPr>
              <a:t>the same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time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stray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light</a:t>
            </a:r>
            <a:r>
              <a:rPr sz="1550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profile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weights of 10 and 100 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for Stokes V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4</a:t>
            </a:r>
            <a:endParaRPr sz="3100"/>
          </a:p>
        </p:txBody>
      </p:sp>
      <p:sp>
        <p:nvSpPr>
          <p:cNvPr id="6" name="object 6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5752" y="1206586"/>
            <a:ext cx="8199755" cy="561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840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Inversion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of quiet-Sun internetwork</a:t>
            </a:r>
            <a:r>
              <a:rPr sz="27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2700" marR="911225">
              <a:lnSpc>
                <a:spcPct val="100000"/>
              </a:lnSpc>
            </a:pPr>
            <a:r>
              <a:rPr sz="2150" spc="5" dirty="0">
                <a:latin typeface="Arial"/>
                <a:cs typeface="Arial"/>
              </a:rPr>
              <a:t>Hinode/SP observations at disk </a:t>
            </a:r>
            <a:r>
              <a:rPr sz="2150" spc="-10" dirty="0">
                <a:latin typeface="Arial"/>
                <a:cs typeface="Arial"/>
              </a:rPr>
              <a:t>center, </a:t>
            </a:r>
            <a:r>
              <a:rPr sz="2150" spc="5" dirty="0">
                <a:latin typeface="Arial"/>
                <a:cs typeface="Arial"/>
              </a:rPr>
              <a:t>integrated for </a:t>
            </a:r>
            <a:r>
              <a:rPr sz="2150" spc="10" dirty="0">
                <a:latin typeface="Arial"/>
                <a:cs typeface="Arial"/>
              </a:rPr>
              <a:t>6 min,  SNR~10</a:t>
            </a:r>
            <a:r>
              <a:rPr sz="2175" spc="15" baseline="24904" dirty="0">
                <a:latin typeface="Arial"/>
                <a:cs typeface="Arial"/>
              </a:rPr>
              <a:t>5</a:t>
            </a:r>
            <a:r>
              <a:rPr sz="2150" spc="10" dirty="0">
                <a:latin typeface="Arial"/>
                <a:cs typeface="Arial"/>
              </a:rPr>
              <a:t>, </a:t>
            </a:r>
            <a:r>
              <a:rPr sz="2150" spc="5" dirty="0">
                <a:latin typeface="Arial"/>
                <a:cs typeface="Arial"/>
              </a:rPr>
              <a:t>still high spatial</a:t>
            </a:r>
            <a:r>
              <a:rPr sz="2150" spc="-3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resolution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150" spc="-30" dirty="0">
                <a:latin typeface="Arial"/>
                <a:cs typeface="Arial"/>
              </a:rPr>
              <a:t>Two </a:t>
            </a:r>
            <a:r>
              <a:rPr sz="2150" spc="5" dirty="0">
                <a:latin typeface="Arial"/>
                <a:cs typeface="Arial"/>
              </a:rPr>
              <a:t>lines </a:t>
            </a:r>
            <a:r>
              <a:rPr sz="2150" spc="10" dirty="0">
                <a:latin typeface="Arial"/>
                <a:cs typeface="Arial"/>
              </a:rPr>
              <a:t>Fe </a:t>
            </a:r>
            <a:r>
              <a:rPr sz="2150" spc="5" dirty="0">
                <a:latin typeface="Arial"/>
                <a:cs typeface="Arial"/>
              </a:rPr>
              <a:t>I 630.1 and 630.2</a:t>
            </a:r>
            <a:r>
              <a:rPr sz="215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nm</a:t>
            </a:r>
            <a:endParaRPr sz="2150">
              <a:latin typeface="Arial"/>
              <a:cs typeface="Arial"/>
            </a:endParaRPr>
          </a:p>
          <a:p>
            <a:pPr marL="12700" marR="892175">
              <a:lnSpc>
                <a:spcPct val="100000"/>
              </a:lnSpc>
              <a:spcBef>
                <a:spcPts val="625"/>
              </a:spcBef>
            </a:pPr>
            <a:r>
              <a:rPr sz="2150" spc="10" dirty="0">
                <a:latin typeface="Arial"/>
                <a:cs typeface="Arial"/>
              </a:rPr>
              <a:t>Extremely weak signals, </a:t>
            </a:r>
            <a:r>
              <a:rPr sz="2150" spc="5" dirty="0">
                <a:latin typeface="Arial"/>
                <a:cs typeface="Arial"/>
              </a:rPr>
              <a:t>but linear polarization clearly </a:t>
            </a:r>
            <a:r>
              <a:rPr sz="2150" spc="10" dirty="0">
                <a:latin typeface="Arial"/>
                <a:cs typeface="Arial"/>
              </a:rPr>
              <a:t>seen.  </a:t>
            </a:r>
            <a:r>
              <a:rPr sz="2150" spc="5" dirty="0">
                <a:latin typeface="Arial"/>
                <a:cs typeface="Arial"/>
              </a:rPr>
              <a:t>Large</a:t>
            </a:r>
            <a:r>
              <a:rPr sz="2150" spc="-60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asymmetries.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485775" indent="-4730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What kind </a:t>
            </a:r>
            <a:r>
              <a:rPr sz="2150" spc="5" dirty="0">
                <a:latin typeface="Arial"/>
                <a:cs typeface="Arial"/>
              </a:rPr>
              <a:t>of </a:t>
            </a:r>
            <a:r>
              <a:rPr sz="2150" spc="10" dirty="0">
                <a:latin typeface="Arial"/>
                <a:cs typeface="Arial"/>
              </a:rPr>
              <a:t>model </a:t>
            </a:r>
            <a:r>
              <a:rPr sz="2150" spc="5" dirty="0">
                <a:latin typeface="Arial"/>
                <a:cs typeface="Arial"/>
              </a:rPr>
              <a:t>would </a:t>
            </a:r>
            <a:r>
              <a:rPr sz="2150" spc="10" dirty="0">
                <a:latin typeface="Arial"/>
                <a:cs typeface="Arial"/>
              </a:rPr>
              <a:t>you </a:t>
            </a:r>
            <a:r>
              <a:rPr sz="2150" spc="5" dirty="0">
                <a:latin typeface="Arial"/>
                <a:cs typeface="Arial"/>
              </a:rPr>
              <a:t>try to invert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them?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Use three cycles </a:t>
            </a:r>
            <a:r>
              <a:rPr sz="2150" spc="5" dirty="0">
                <a:latin typeface="Arial"/>
                <a:cs typeface="Arial"/>
              </a:rPr>
              <a:t>with increasing number of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nodes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5" dirty="0">
                <a:latin typeface="Arial"/>
                <a:cs typeface="Arial"/>
              </a:rPr>
              <a:t>Invert stray-light fraction and </a:t>
            </a:r>
            <a:r>
              <a:rPr sz="2150" spc="10" dirty="0">
                <a:latin typeface="Arial"/>
                <a:cs typeface="Arial"/>
              </a:rPr>
              <a:t>microturbulence </a:t>
            </a:r>
            <a:r>
              <a:rPr sz="2150" spc="5" dirty="0">
                <a:latin typeface="Arial"/>
                <a:cs typeface="Arial"/>
              </a:rPr>
              <a:t>(flat</a:t>
            </a:r>
            <a:r>
              <a:rPr sz="2150" spc="100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stratification)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5" dirty="0">
                <a:latin typeface="Arial"/>
                <a:cs typeface="Arial"/>
              </a:rPr>
              <a:t>Interpret resulting</a:t>
            </a:r>
            <a:r>
              <a:rPr sz="2150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model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354330">
              <a:lnSpc>
                <a:spcPct val="100000"/>
              </a:lnSpc>
              <a:spcBef>
                <a:spcPts val="5"/>
              </a:spcBef>
            </a:pP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No need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for macroturbulence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when high-resolution data are inverted using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telescope PSF 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following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weights:</a:t>
            </a:r>
            <a:r>
              <a:rPr sz="155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1,4,4,4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5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485752" y="1206586"/>
            <a:ext cx="7552055" cy="388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960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Inversion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of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sunspot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penumbral profiles near</a:t>
            </a:r>
            <a:r>
              <a:rPr sz="27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PIL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2700" marR="518159">
              <a:lnSpc>
                <a:spcPct val="100000"/>
              </a:lnSpc>
            </a:pPr>
            <a:r>
              <a:rPr sz="2150" spc="5" dirty="0">
                <a:latin typeface="Arial"/>
                <a:cs typeface="Arial"/>
              </a:rPr>
              <a:t>Hinode/SP observations with </a:t>
            </a:r>
            <a:r>
              <a:rPr sz="2150" spc="10" dirty="0">
                <a:latin typeface="Arial"/>
                <a:cs typeface="Arial"/>
              </a:rPr>
              <a:t>SNR~1000, no </a:t>
            </a:r>
            <a:r>
              <a:rPr sz="2150" spc="5" dirty="0">
                <a:latin typeface="Arial"/>
                <a:cs typeface="Arial"/>
              </a:rPr>
              <a:t>telluric </a:t>
            </a:r>
            <a:r>
              <a:rPr sz="2150" dirty="0">
                <a:latin typeface="Arial"/>
                <a:cs typeface="Arial"/>
              </a:rPr>
              <a:t>lines,  </a:t>
            </a:r>
            <a:r>
              <a:rPr sz="2150" spc="10" dirty="0">
                <a:latin typeface="Arial"/>
                <a:cs typeface="Arial"/>
              </a:rPr>
              <a:t>two </a:t>
            </a:r>
            <a:r>
              <a:rPr sz="2150" spc="5" dirty="0">
                <a:latin typeface="Arial"/>
                <a:cs typeface="Arial"/>
              </a:rPr>
              <a:t>lines </a:t>
            </a:r>
            <a:r>
              <a:rPr sz="2150" spc="10" dirty="0">
                <a:latin typeface="Arial"/>
                <a:cs typeface="Arial"/>
              </a:rPr>
              <a:t>Fe </a:t>
            </a:r>
            <a:r>
              <a:rPr sz="2150" spc="5" dirty="0">
                <a:latin typeface="Arial"/>
                <a:cs typeface="Arial"/>
              </a:rPr>
              <a:t>I 630.1 and 630.2</a:t>
            </a:r>
            <a:r>
              <a:rPr sz="2150" spc="-4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nm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150" spc="10" dirty="0">
                <a:latin typeface="Arial"/>
                <a:cs typeface="Arial"/>
              </a:rPr>
              <a:t>Strong signals, </a:t>
            </a:r>
            <a:r>
              <a:rPr sz="2150" spc="5" dirty="0">
                <a:latin typeface="Arial"/>
                <a:cs typeface="Arial"/>
              </a:rPr>
              <a:t>but </a:t>
            </a:r>
            <a:r>
              <a:rPr sz="2150" spc="10" dirty="0">
                <a:latin typeface="Arial"/>
                <a:cs typeface="Arial"/>
              </a:rPr>
              <a:t>Stokes </a:t>
            </a:r>
            <a:r>
              <a:rPr sz="2150" spc="15" dirty="0">
                <a:latin typeface="Arial"/>
                <a:cs typeface="Arial"/>
              </a:rPr>
              <a:t>V </a:t>
            </a:r>
            <a:r>
              <a:rPr sz="2150" dirty="0">
                <a:latin typeface="Arial"/>
                <a:cs typeface="Arial"/>
              </a:rPr>
              <a:t>profile </a:t>
            </a:r>
            <a:r>
              <a:rPr sz="2150" spc="5" dirty="0">
                <a:latin typeface="Arial"/>
                <a:cs typeface="Arial"/>
              </a:rPr>
              <a:t>with </a:t>
            </a:r>
            <a:r>
              <a:rPr sz="2150" spc="10" dirty="0">
                <a:latin typeface="Arial"/>
                <a:cs typeface="Arial"/>
              </a:rPr>
              <a:t>three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lobes......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Times New Roman"/>
              <a:cs typeface="Times New Roman"/>
            </a:endParaRPr>
          </a:p>
          <a:p>
            <a:pPr marL="485775" indent="-473075">
              <a:lnSpc>
                <a:spcPct val="100000"/>
              </a:lnSpc>
              <a:buAutoNum type="arabicPeriod"/>
              <a:tabLst>
                <a:tab pos="485140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What kind </a:t>
            </a:r>
            <a:r>
              <a:rPr sz="2150" spc="5" dirty="0">
                <a:latin typeface="Arial"/>
                <a:cs typeface="Arial"/>
              </a:rPr>
              <a:t>of </a:t>
            </a:r>
            <a:r>
              <a:rPr sz="2150" spc="10" dirty="0">
                <a:latin typeface="Arial"/>
                <a:cs typeface="Arial"/>
              </a:rPr>
              <a:t>model </a:t>
            </a:r>
            <a:r>
              <a:rPr sz="2150" spc="5" dirty="0">
                <a:latin typeface="Arial"/>
                <a:cs typeface="Arial"/>
              </a:rPr>
              <a:t>would </a:t>
            </a:r>
            <a:r>
              <a:rPr sz="2150" spc="10" dirty="0">
                <a:latin typeface="Arial"/>
                <a:cs typeface="Arial"/>
              </a:rPr>
              <a:t>you </a:t>
            </a:r>
            <a:r>
              <a:rPr sz="2150" spc="5" dirty="0">
                <a:latin typeface="Arial"/>
                <a:cs typeface="Arial"/>
              </a:rPr>
              <a:t>use to invert</a:t>
            </a:r>
            <a:r>
              <a:rPr sz="2150" spc="-1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them?</a:t>
            </a:r>
            <a:endParaRPr sz="2150">
              <a:latin typeface="Arial"/>
              <a:cs typeface="Arial"/>
            </a:endParaRPr>
          </a:p>
          <a:p>
            <a:pPr marL="485775" marR="184150" indent="-47307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85140" algn="l"/>
                <a:tab pos="486409" algn="l"/>
              </a:tabLst>
            </a:pPr>
            <a:r>
              <a:rPr sz="2150" spc="10" dirty="0">
                <a:latin typeface="Arial"/>
                <a:cs typeface="Arial"/>
              </a:rPr>
              <a:t>One-component model </a:t>
            </a:r>
            <a:r>
              <a:rPr sz="2150" spc="5" dirty="0">
                <a:latin typeface="Arial"/>
                <a:cs typeface="Arial"/>
              </a:rPr>
              <a:t>with opposite </a:t>
            </a:r>
            <a:r>
              <a:rPr sz="2150" spc="10" dirty="0">
                <a:latin typeface="Arial"/>
                <a:cs typeface="Arial"/>
              </a:rPr>
              <a:t>magnetic </a:t>
            </a:r>
            <a:r>
              <a:rPr sz="2150" spc="5" dirty="0">
                <a:latin typeface="Arial"/>
                <a:cs typeface="Arial"/>
              </a:rPr>
              <a:t>polarities  along </a:t>
            </a:r>
            <a:r>
              <a:rPr sz="2150" spc="10" dirty="0">
                <a:latin typeface="Arial"/>
                <a:cs typeface="Arial"/>
              </a:rPr>
              <a:t>LOS? </a:t>
            </a:r>
            <a:r>
              <a:rPr sz="2150" spc="-5" dirty="0">
                <a:latin typeface="Arial"/>
                <a:cs typeface="Arial"/>
              </a:rPr>
              <a:t>Two-component</a:t>
            </a:r>
            <a:r>
              <a:rPr sz="2150" spc="-4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model?</a:t>
            </a:r>
            <a:endParaRPr sz="21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150" spc="-20" dirty="0">
                <a:latin typeface="Arial"/>
                <a:cs typeface="Arial"/>
              </a:rPr>
              <a:t>Try</a:t>
            </a:r>
            <a:r>
              <a:rPr sz="2150" spc="-85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both!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752" y="5797770"/>
            <a:ext cx="660082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Inversion </a:t>
            </a:r>
            <a:r>
              <a:rPr sz="1550" spc="-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these </a:t>
            </a:r>
            <a:r>
              <a:rPr sz="1550" spc="-5" dirty="0">
                <a:latin typeface="Arial"/>
                <a:cs typeface="Arial"/>
              </a:rPr>
              <a:t>profiles will not be </a:t>
            </a:r>
            <a:r>
              <a:rPr sz="1550" spc="-25" dirty="0">
                <a:latin typeface="Arial"/>
                <a:cs typeface="Arial"/>
              </a:rPr>
              <a:t>easy. </a:t>
            </a:r>
            <a:r>
              <a:rPr sz="1550" spc="-5" dirty="0">
                <a:latin typeface="Arial"/>
                <a:cs typeface="Arial"/>
              </a:rPr>
              <a:t>Do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best!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Give more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weight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to Stokes V to force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better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fits. Increase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weight with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cycle  </a:t>
            </a:r>
            <a:r>
              <a:rPr sz="1550" dirty="0">
                <a:latin typeface="Arial"/>
                <a:cs typeface="Arial"/>
              </a:rPr>
              <a:t>If </a:t>
            </a:r>
            <a:r>
              <a:rPr sz="1550" spc="-5" dirty="0">
                <a:latin typeface="Arial"/>
                <a:cs typeface="Arial"/>
              </a:rPr>
              <a:t>everything </a:t>
            </a:r>
            <a:r>
              <a:rPr sz="1550" dirty="0">
                <a:latin typeface="Arial"/>
                <a:cs typeface="Arial"/>
              </a:rPr>
              <a:t>fails,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</a:t>
            </a:r>
            <a:r>
              <a:rPr sz="15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superpowers...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5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6</a:t>
            </a:r>
            <a:endParaRPr sz="3100"/>
          </a:p>
        </p:txBody>
      </p:sp>
      <p:sp>
        <p:nvSpPr>
          <p:cNvPr id="6" name="object 6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5752" y="1206586"/>
            <a:ext cx="7915909" cy="586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0340" algn="ctr">
              <a:lnSpc>
                <a:spcPct val="100000"/>
              </a:lnSpc>
            </a:pP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Internetwork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profiles with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very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weak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Q, </a:t>
            </a:r>
            <a:r>
              <a:rPr sz="2700" spc="-10" dirty="0">
                <a:solidFill>
                  <a:srgbClr val="CC0000"/>
                </a:solidFill>
                <a:latin typeface="Arial"/>
                <a:cs typeface="Arial"/>
              </a:rPr>
              <a:t>U</a:t>
            </a:r>
            <a:r>
              <a:rPr sz="2700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CC0000"/>
                </a:solidFill>
                <a:latin typeface="Arial"/>
                <a:cs typeface="Arial"/>
              </a:rPr>
              <a:t>signals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R="180340" algn="ctr">
              <a:lnSpc>
                <a:spcPct val="100000"/>
              </a:lnSpc>
              <a:spcBef>
                <a:spcPts val="5"/>
              </a:spcBef>
            </a:pPr>
            <a:r>
              <a:rPr sz="1850" spc="5" dirty="0">
                <a:latin typeface="Arial"/>
                <a:cs typeface="Arial"/>
              </a:rPr>
              <a:t>Simulated </a:t>
            </a:r>
            <a:r>
              <a:rPr sz="1850" dirty="0">
                <a:latin typeface="Arial"/>
                <a:cs typeface="Arial"/>
              </a:rPr>
              <a:t>Hinode obs, </a:t>
            </a:r>
            <a:r>
              <a:rPr sz="1850" spc="5" dirty="0">
                <a:latin typeface="Arial"/>
                <a:cs typeface="Arial"/>
              </a:rPr>
              <a:t>SNR~800, Fe </a:t>
            </a:r>
            <a:r>
              <a:rPr sz="1850" dirty="0">
                <a:latin typeface="Arial"/>
                <a:cs typeface="Arial"/>
              </a:rPr>
              <a:t>I 630.1 and 630.2</a:t>
            </a:r>
            <a:r>
              <a:rPr sz="1850" spc="1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nm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50" spc="5" dirty="0">
                <a:solidFill>
                  <a:srgbClr val="CC0000"/>
                </a:solidFill>
                <a:latin typeface="Arial"/>
                <a:cs typeface="Arial"/>
              </a:rPr>
              <a:t>Synthesize </a:t>
            </a:r>
            <a:r>
              <a:rPr sz="2050" spc="10" dirty="0">
                <a:solidFill>
                  <a:srgbClr val="CC0000"/>
                </a:solidFill>
                <a:latin typeface="Arial"/>
                <a:cs typeface="Arial"/>
              </a:rPr>
              <a:t>Stokes </a:t>
            </a:r>
            <a:r>
              <a:rPr sz="2050" dirty="0">
                <a:solidFill>
                  <a:srgbClr val="CC0000"/>
                </a:solidFill>
                <a:latin typeface="Arial"/>
                <a:cs typeface="Arial"/>
              </a:rPr>
              <a:t>profiles </a:t>
            </a:r>
            <a:r>
              <a:rPr sz="2050" spc="10" dirty="0">
                <a:latin typeface="Arial"/>
                <a:cs typeface="Arial"/>
              </a:rPr>
              <a:t>from 2 component</a:t>
            </a:r>
            <a:r>
              <a:rPr sz="2050" spc="-3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model:</a:t>
            </a:r>
            <a:endParaRPr sz="20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050" spc="10" dirty="0">
                <a:latin typeface="Arial"/>
                <a:cs typeface="Arial"/>
              </a:rPr>
              <a:t>magnetic </a:t>
            </a:r>
            <a:r>
              <a:rPr sz="2050" spc="5" dirty="0">
                <a:latin typeface="Arial"/>
                <a:cs typeface="Arial"/>
              </a:rPr>
              <a:t>atmosphere with </a:t>
            </a:r>
            <a:r>
              <a:rPr sz="2050" spc="10" dirty="0">
                <a:latin typeface="Arial"/>
                <a:cs typeface="Arial"/>
              </a:rPr>
              <a:t>B=200 G, γ = </a:t>
            </a:r>
            <a:r>
              <a:rPr sz="2050" spc="5" dirty="0">
                <a:latin typeface="Arial"/>
                <a:cs typeface="Arial"/>
              </a:rPr>
              <a:t>10</a:t>
            </a:r>
            <a:r>
              <a:rPr sz="2025" spc="7" baseline="24691" dirty="0">
                <a:latin typeface="Arial"/>
                <a:cs typeface="Arial"/>
              </a:rPr>
              <a:t>º</a:t>
            </a:r>
            <a:r>
              <a:rPr sz="2050" spc="5" dirty="0">
                <a:latin typeface="Arial"/>
                <a:cs typeface="Arial"/>
              </a:rPr>
              <a:t>, filling</a:t>
            </a:r>
            <a:r>
              <a:rPr sz="2050" spc="-8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factor=5%</a:t>
            </a:r>
            <a:endParaRPr sz="20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050" spc="5" dirty="0">
                <a:latin typeface="Arial"/>
                <a:cs typeface="Arial"/>
              </a:rPr>
              <a:t>non-magnetic atmosphere (hsra.mod), filling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factor=95%</a:t>
            </a:r>
            <a:endParaRPr sz="2050">
              <a:latin typeface="Arial"/>
              <a:cs typeface="Arial"/>
            </a:endParaRPr>
          </a:p>
          <a:p>
            <a:pPr marL="485775" indent="-473075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485775" algn="l"/>
                <a:tab pos="486409" algn="l"/>
              </a:tabLst>
            </a:pPr>
            <a:r>
              <a:rPr sz="2050" spc="10" dirty="0">
                <a:latin typeface="Arial"/>
                <a:cs typeface="Arial"/>
              </a:rPr>
              <a:t>Save </a:t>
            </a:r>
            <a:r>
              <a:rPr sz="2050" dirty="0">
                <a:latin typeface="Arial"/>
                <a:cs typeface="Arial"/>
              </a:rPr>
              <a:t>profiles. </a:t>
            </a:r>
            <a:r>
              <a:rPr sz="2050" spc="10" dirty="0">
                <a:latin typeface="Arial"/>
                <a:cs typeface="Arial"/>
              </a:rPr>
              <a:t>Then </a:t>
            </a:r>
            <a:r>
              <a:rPr sz="2050" spc="5" dirty="0">
                <a:latin typeface="Arial"/>
                <a:cs typeface="Arial"/>
              </a:rPr>
              <a:t>add noise at the </a:t>
            </a:r>
            <a:r>
              <a:rPr sz="2050" dirty="0">
                <a:latin typeface="Arial"/>
                <a:cs typeface="Arial"/>
              </a:rPr>
              <a:t>level </a:t>
            </a:r>
            <a:r>
              <a:rPr sz="2050" spc="5" dirty="0">
                <a:latin typeface="Arial"/>
                <a:cs typeface="Arial"/>
              </a:rPr>
              <a:t>of </a:t>
            </a:r>
            <a:r>
              <a:rPr sz="2050" spc="10" dirty="0">
                <a:latin typeface="Arial"/>
                <a:cs typeface="Arial"/>
              </a:rPr>
              <a:t>10</a:t>
            </a:r>
            <a:r>
              <a:rPr sz="2025" spc="15" baseline="24691" dirty="0">
                <a:latin typeface="Arial"/>
                <a:cs typeface="Arial"/>
              </a:rPr>
              <a:t>-3</a:t>
            </a:r>
            <a:r>
              <a:rPr sz="2025" spc="-37" baseline="24691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using</a:t>
            </a:r>
            <a:endParaRPr sz="2050">
              <a:latin typeface="Arial"/>
              <a:cs typeface="Arial"/>
            </a:endParaRPr>
          </a:p>
          <a:p>
            <a:pPr marL="485775">
              <a:lnSpc>
                <a:spcPct val="100000"/>
              </a:lnSpc>
              <a:spcBef>
                <a:spcPts val="20"/>
              </a:spcBef>
            </a:pPr>
            <a:r>
              <a:rPr sz="2050" i="1" spc="5" dirty="0">
                <a:latin typeface="Arial"/>
                <a:cs typeface="Arial"/>
              </a:rPr>
              <a:t>add_noise,filename,1.25e-3</a:t>
            </a:r>
            <a:r>
              <a:rPr sz="2050" spc="5" dirty="0">
                <a:latin typeface="Arial"/>
                <a:cs typeface="Arial"/>
              </a:rPr>
              <a:t>. </a:t>
            </a:r>
            <a:r>
              <a:rPr sz="2050" spc="10" dirty="0">
                <a:latin typeface="Arial"/>
                <a:cs typeface="Arial"/>
              </a:rPr>
              <a:t>Save </a:t>
            </a:r>
            <a:r>
              <a:rPr sz="2050" spc="5" dirty="0">
                <a:latin typeface="Arial"/>
                <a:cs typeface="Arial"/>
              </a:rPr>
              <a:t>the noisy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profiles</a:t>
            </a:r>
            <a:r>
              <a:rPr sz="2150" dirty="0">
                <a:latin typeface="Arial"/>
                <a:cs typeface="Arial"/>
              </a:rPr>
              <a:t>.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  <a:spcBef>
                <a:spcPts val="2050"/>
              </a:spcBef>
            </a:pPr>
            <a:r>
              <a:rPr sz="2050" spc="5" dirty="0">
                <a:solidFill>
                  <a:srgbClr val="CC0000"/>
                </a:solidFill>
                <a:latin typeface="Arial"/>
                <a:cs typeface="Arial"/>
              </a:rPr>
              <a:t>Invert </a:t>
            </a:r>
            <a:r>
              <a:rPr sz="2050" dirty="0">
                <a:latin typeface="Arial"/>
                <a:cs typeface="Arial"/>
              </a:rPr>
              <a:t>noise-free, </a:t>
            </a:r>
            <a:r>
              <a:rPr sz="2050" spc="5" dirty="0">
                <a:latin typeface="Arial"/>
                <a:cs typeface="Arial"/>
              </a:rPr>
              <a:t>then noisy </a:t>
            </a:r>
            <a:r>
              <a:rPr sz="2050" dirty="0">
                <a:latin typeface="Arial"/>
                <a:cs typeface="Arial"/>
              </a:rPr>
              <a:t>profiles. </a:t>
            </a:r>
            <a:r>
              <a:rPr sz="2050" spc="5" dirty="0">
                <a:latin typeface="Arial"/>
                <a:cs typeface="Arial"/>
              </a:rPr>
              <a:t>Use simple </a:t>
            </a:r>
            <a:r>
              <a:rPr sz="2050" spc="10" dirty="0">
                <a:latin typeface="Arial"/>
                <a:cs typeface="Arial"/>
              </a:rPr>
              <a:t>2C model, </a:t>
            </a:r>
            <a:r>
              <a:rPr sz="2050" spc="5" dirty="0">
                <a:latin typeface="Arial"/>
                <a:cs typeface="Arial"/>
              </a:rPr>
              <a:t>freezing  2nd </a:t>
            </a:r>
            <a:r>
              <a:rPr sz="2050" spc="10" dirty="0">
                <a:latin typeface="Arial"/>
                <a:cs typeface="Arial"/>
              </a:rPr>
              <a:t>component </a:t>
            </a:r>
            <a:r>
              <a:rPr sz="2050" spc="5" dirty="0">
                <a:latin typeface="Arial"/>
                <a:cs typeface="Arial"/>
              </a:rPr>
              <a:t>to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hsra.mod.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2050" spc="5" dirty="0">
                <a:solidFill>
                  <a:srgbClr val="CC0000"/>
                </a:solidFill>
                <a:latin typeface="Arial"/>
                <a:cs typeface="Arial"/>
              </a:rPr>
              <a:t>Interpret </a:t>
            </a:r>
            <a:r>
              <a:rPr sz="2050" spc="5" dirty="0">
                <a:latin typeface="Arial"/>
                <a:cs typeface="Arial"/>
              </a:rPr>
              <a:t>resulting field</a:t>
            </a:r>
            <a:r>
              <a:rPr sz="2050" dirty="0">
                <a:latin typeface="Arial"/>
                <a:cs typeface="Arial"/>
              </a:rPr>
              <a:t> inclinations.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50" spc="5" dirty="0">
                <a:latin typeface="Arial"/>
                <a:cs typeface="Arial"/>
              </a:rPr>
              <a:t>If </a:t>
            </a:r>
            <a:r>
              <a:rPr sz="2050" spc="10" dirty="0">
                <a:latin typeface="Arial"/>
                <a:cs typeface="Arial"/>
              </a:rPr>
              <a:t>you </a:t>
            </a:r>
            <a:r>
              <a:rPr sz="2050" spc="5" dirty="0">
                <a:latin typeface="Arial"/>
                <a:cs typeface="Arial"/>
              </a:rPr>
              <a:t>are curious (</a:t>
            </a:r>
            <a:r>
              <a:rPr sz="2050" i="1" spc="5" dirty="0">
                <a:latin typeface="Arial"/>
                <a:cs typeface="Arial"/>
              </a:rPr>
              <a:t>you should!</a:t>
            </a:r>
            <a:r>
              <a:rPr sz="2050" spc="5" dirty="0">
                <a:latin typeface="Arial"/>
                <a:cs typeface="Arial"/>
              </a:rPr>
              <a:t>), repeat exercise with </a:t>
            </a:r>
            <a:r>
              <a:rPr sz="2050" spc="5" dirty="0">
                <a:solidFill>
                  <a:srgbClr val="2D2DB9"/>
                </a:solidFill>
                <a:latin typeface="Arial"/>
                <a:cs typeface="Arial"/>
              </a:rPr>
              <a:t>only one</a:t>
            </a:r>
            <a:r>
              <a:rPr sz="2050" spc="25" dirty="0">
                <a:solidFill>
                  <a:srgbClr val="2D2DB9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2D2DB9"/>
                </a:solidFill>
                <a:latin typeface="Arial"/>
                <a:cs typeface="Arial"/>
              </a:rPr>
              <a:t>line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Use 2C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models for synthesis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155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inversion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Beware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of noisy linear polarization profiles, especially when only one line is</a:t>
            </a:r>
            <a:r>
              <a:rPr sz="1550" spc="8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available!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Exercise</a:t>
            </a:r>
            <a:r>
              <a:rPr sz="3100" spc="-8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7</a:t>
            </a:r>
            <a:endParaRPr sz="31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pc="-5" dirty="0"/>
              <a:t>Inversion </a:t>
            </a:r>
            <a:r>
              <a:rPr spc="-10" dirty="0"/>
              <a:t>of CRISP profiles </a:t>
            </a:r>
            <a:r>
              <a:rPr spc="-5" dirty="0"/>
              <a:t>from sunspot</a:t>
            </a:r>
            <a:r>
              <a:rPr spc="-105" dirty="0"/>
              <a:t> </a:t>
            </a:r>
            <a:r>
              <a:rPr spc="-10" dirty="0"/>
              <a:t>penumbrae</a:t>
            </a:r>
          </a:p>
          <a:p>
            <a:pPr marL="5080"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61290" marR="453390">
              <a:lnSpc>
                <a:spcPct val="100000"/>
              </a:lnSpc>
            </a:pPr>
            <a:r>
              <a:rPr sz="2150" spc="10" dirty="0">
                <a:solidFill>
                  <a:srgbClr val="000000"/>
                </a:solidFill>
              </a:rPr>
              <a:t>SST/CRISP </a:t>
            </a:r>
            <a:r>
              <a:rPr sz="2150" spc="5" dirty="0">
                <a:solidFill>
                  <a:srgbClr val="000000"/>
                </a:solidFill>
              </a:rPr>
              <a:t>observations with </a:t>
            </a:r>
            <a:r>
              <a:rPr sz="2150" spc="10" dirty="0">
                <a:solidFill>
                  <a:srgbClr val="000000"/>
                </a:solidFill>
              </a:rPr>
              <a:t>SNR~500, sequential spectral  sampling </a:t>
            </a:r>
            <a:r>
              <a:rPr sz="2150" spc="5" dirty="0">
                <a:solidFill>
                  <a:srgbClr val="000000"/>
                </a:solidFill>
              </a:rPr>
              <a:t>of </a:t>
            </a:r>
            <a:r>
              <a:rPr sz="2150" spc="10" dirty="0">
                <a:solidFill>
                  <a:srgbClr val="000000"/>
                </a:solidFill>
              </a:rPr>
              <a:t>Fe </a:t>
            </a:r>
            <a:r>
              <a:rPr sz="2150" spc="5" dirty="0">
                <a:solidFill>
                  <a:srgbClr val="000000"/>
                </a:solidFill>
              </a:rPr>
              <a:t>I 617.3 </a:t>
            </a:r>
            <a:r>
              <a:rPr sz="2150" spc="10" dirty="0">
                <a:solidFill>
                  <a:srgbClr val="000000"/>
                </a:solidFill>
              </a:rPr>
              <a:t>nm (30 </a:t>
            </a:r>
            <a:r>
              <a:rPr sz="2150" spc="5" dirty="0">
                <a:solidFill>
                  <a:srgbClr val="000000"/>
                </a:solidFill>
              </a:rPr>
              <a:t>wavelengths in </a:t>
            </a:r>
            <a:r>
              <a:rPr sz="2150" spc="10" dirty="0">
                <a:solidFill>
                  <a:srgbClr val="000000"/>
                </a:solidFill>
              </a:rPr>
              <a:t>~30</a:t>
            </a:r>
            <a:r>
              <a:rPr sz="2150" spc="-15" dirty="0">
                <a:solidFill>
                  <a:srgbClr val="000000"/>
                </a:solidFill>
              </a:rPr>
              <a:t> </a:t>
            </a:r>
            <a:r>
              <a:rPr sz="2150" spc="5" dirty="0">
                <a:solidFill>
                  <a:srgbClr val="000000"/>
                </a:solidFill>
              </a:rPr>
              <a:t>s)</a:t>
            </a:r>
            <a:endParaRPr sz="2150"/>
          </a:p>
          <a:p>
            <a:pPr marL="161290">
              <a:lnSpc>
                <a:spcPct val="100000"/>
              </a:lnSpc>
              <a:spcBef>
                <a:spcPts val="525"/>
              </a:spcBef>
            </a:pPr>
            <a:r>
              <a:rPr sz="2150" spc="10" dirty="0">
                <a:solidFill>
                  <a:srgbClr val="000000"/>
                </a:solidFill>
              </a:rPr>
              <a:t>Strongly </a:t>
            </a:r>
            <a:r>
              <a:rPr sz="2150" spc="5" dirty="0">
                <a:solidFill>
                  <a:srgbClr val="000000"/>
                </a:solidFill>
              </a:rPr>
              <a:t>Doppler-shifted polarization</a:t>
            </a:r>
            <a:r>
              <a:rPr sz="2150" spc="-30" dirty="0">
                <a:solidFill>
                  <a:srgbClr val="000000"/>
                </a:solidFill>
              </a:rPr>
              <a:t> </a:t>
            </a:r>
            <a:r>
              <a:rPr sz="2150" dirty="0">
                <a:solidFill>
                  <a:srgbClr val="000000"/>
                </a:solidFill>
              </a:rPr>
              <a:t>profiles</a:t>
            </a:r>
            <a:endParaRPr sz="2150"/>
          </a:p>
          <a:p>
            <a:pPr marL="5080">
              <a:lnSpc>
                <a:spcPct val="100000"/>
              </a:lnSpc>
              <a:spcBef>
                <a:spcPts val="55"/>
              </a:spcBef>
            </a:pPr>
            <a:endParaRPr sz="3200">
              <a:latin typeface="Times New Roman"/>
              <a:cs typeface="Times New Roman"/>
            </a:endParaRPr>
          </a:p>
          <a:p>
            <a:pPr marL="635000" indent="-473709">
              <a:lnSpc>
                <a:spcPct val="100000"/>
              </a:lnSpc>
              <a:buAutoNum type="arabicPeriod"/>
              <a:tabLst>
                <a:tab pos="635000" algn="l"/>
                <a:tab pos="636270" algn="l"/>
              </a:tabLst>
            </a:pPr>
            <a:r>
              <a:rPr sz="2150" spc="10" dirty="0">
                <a:solidFill>
                  <a:srgbClr val="000000"/>
                </a:solidFill>
              </a:rPr>
              <a:t>What kind </a:t>
            </a:r>
            <a:r>
              <a:rPr sz="2150" spc="5" dirty="0">
                <a:solidFill>
                  <a:srgbClr val="000000"/>
                </a:solidFill>
              </a:rPr>
              <a:t>of </a:t>
            </a:r>
            <a:r>
              <a:rPr sz="2150" spc="10" dirty="0">
                <a:solidFill>
                  <a:srgbClr val="000000"/>
                </a:solidFill>
              </a:rPr>
              <a:t>model </a:t>
            </a:r>
            <a:r>
              <a:rPr sz="2150" spc="5" dirty="0">
                <a:solidFill>
                  <a:srgbClr val="000000"/>
                </a:solidFill>
              </a:rPr>
              <a:t>would </a:t>
            </a:r>
            <a:r>
              <a:rPr sz="2150" spc="10" dirty="0">
                <a:solidFill>
                  <a:srgbClr val="000000"/>
                </a:solidFill>
              </a:rPr>
              <a:t>you </a:t>
            </a:r>
            <a:r>
              <a:rPr sz="2150" spc="5" dirty="0">
                <a:solidFill>
                  <a:srgbClr val="000000"/>
                </a:solidFill>
              </a:rPr>
              <a:t>use to invert</a:t>
            </a:r>
            <a:r>
              <a:rPr sz="2150" spc="-15" dirty="0">
                <a:solidFill>
                  <a:srgbClr val="000000"/>
                </a:solidFill>
              </a:rPr>
              <a:t> </a:t>
            </a:r>
            <a:r>
              <a:rPr sz="2150" spc="10" dirty="0">
                <a:solidFill>
                  <a:srgbClr val="000000"/>
                </a:solidFill>
              </a:rPr>
              <a:t>them?</a:t>
            </a:r>
            <a:endParaRPr sz="2150"/>
          </a:p>
          <a:p>
            <a:pPr marL="635000" indent="-473709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635000" algn="l"/>
                <a:tab pos="636270" algn="l"/>
              </a:tabLst>
            </a:pPr>
            <a:r>
              <a:rPr sz="2150" spc="-20" dirty="0">
                <a:solidFill>
                  <a:srgbClr val="000000"/>
                </a:solidFill>
              </a:rPr>
              <a:t>Try </a:t>
            </a:r>
            <a:r>
              <a:rPr sz="2150" spc="5" dirty="0">
                <a:solidFill>
                  <a:srgbClr val="000000"/>
                </a:solidFill>
              </a:rPr>
              <a:t>stray-light </a:t>
            </a:r>
            <a:r>
              <a:rPr sz="2150" spc="10" dirty="0">
                <a:solidFill>
                  <a:srgbClr val="000000"/>
                </a:solidFill>
              </a:rPr>
              <a:t>contamination, 1C </a:t>
            </a:r>
            <a:r>
              <a:rPr sz="2150" spc="5" dirty="0">
                <a:solidFill>
                  <a:srgbClr val="000000"/>
                </a:solidFill>
              </a:rPr>
              <a:t>or </a:t>
            </a:r>
            <a:r>
              <a:rPr sz="2150" spc="10" dirty="0">
                <a:solidFill>
                  <a:srgbClr val="000000"/>
                </a:solidFill>
              </a:rPr>
              <a:t>2C</a:t>
            </a:r>
            <a:r>
              <a:rPr sz="2150" spc="15" dirty="0">
                <a:solidFill>
                  <a:srgbClr val="000000"/>
                </a:solidFill>
              </a:rPr>
              <a:t> </a:t>
            </a:r>
            <a:r>
              <a:rPr sz="2150" spc="10" dirty="0">
                <a:solidFill>
                  <a:srgbClr val="000000"/>
                </a:solidFill>
              </a:rPr>
              <a:t>model</a:t>
            </a:r>
            <a:endParaRPr sz="2150"/>
          </a:p>
          <a:p>
            <a:pPr marL="635000" indent="-473709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635000" algn="l"/>
                <a:tab pos="636270" algn="l"/>
              </a:tabLst>
            </a:pPr>
            <a:r>
              <a:rPr sz="2150" spc="-55" dirty="0"/>
              <a:t>You </a:t>
            </a:r>
            <a:r>
              <a:rPr sz="2150" spc="5" dirty="0"/>
              <a:t>are </a:t>
            </a:r>
            <a:r>
              <a:rPr sz="2150" spc="10" dirty="0"/>
              <a:t>on your </a:t>
            </a:r>
            <a:r>
              <a:rPr sz="2150" spc="5" dirty="0"/>
              <a:t>own! </a:t>
            </a:r>
            <a:r>
              <a:rPr sz="2150" spc="5" dirty="0">
                <a:solidFill>
                  <a:srgbClr val="000000"/>
                </a:solidFill>
              </a:rPr>
              <a:t>I have not inverted </a:t>
            </a:r>
            <a:r>
              <a:rPr sz="2150" spc="10" dirty="0">
                <a:solidFill>
                  <a:srgbClr val="000000"/>
                </a:solidFill>
              </a:rPr>
              <a:t>these </a:t>
            </a:r>
            <a:r>
              <a:rPr sz="2150" spc="5" dirty="0">
                <a:solidFill>
                  <a:srgbClr val="000000"/>
                </a:solidFill>
              </a:rPr>
              <a:t>profiles</a:t>
            </a:r>
            <a:r>
              <a:rPr sz="2150" spc="55" dirty="0">
                <a:solidFill>
                  <a:srgbClr val="000000"/>
                </a:solidFill>
              </a:rPr>
              <a:t> </a:t>
            </a:r>
            <a:r>
              <a:rPr sz="2150" spc="5" dirty="0">
                <a:solidFill>
                  <a:srgbClr val="000000"/>
                </a:solidFill>
              </a:rPr>
              <a:t>yet...</a:t>
            </a:r>
            <a:endParaRPr sz="2150"/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752" y="5797770"/>
            <a:ext cx="7548880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Example </a:t>
            </a:r>
            <a:r>
              <a:rPr sz="1550" spc="-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Stokes </a:t>
            </a:r>
            <a:r>
              <a:rPr sz="1550" spc="-5" dirty="0">
                <a:latin typeface="Arial"/>
                <a:cs typeface="Arial"/>
              </a:rPr>
              <a:t>profiles observed with </a:t>
            </a:r>
            <a:r>
              <a:rPr sz="1550" dirty="0">
                <a:latin typeface="Arial"/>
                <a:cs typeface="Arial"/>
              </a:rPr>
              <a:t>a </a:t>
            </a:r>
            <a:r>
              <a:rPr sz="1550" dirty="0">
                <a:solidFill>
                  <a:srgbClr val="CC0000"/>
                </a:solidFill>
                <a:latin typeface="Arial"/>
                <a:cs typeface="Arial"/>
              </a:rPr>
              <a:t>Fabry-Pérot </a:t>
            </a:r>
            <a:r>
              <a:rPr sz="1550" spc="-5" dirty="0">
                <a:solidFill>
                  <a:srgbClr val="CC0000"/>
                </a:solidFill>
                <a:latin typeface="Arial"/>
                <a:cs typeface="Arial"/>
              </a:rPr>
              <a:t>interferometer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Extremely </a:t>
            </a:r>
            <a:r>
              <a:rPr sz="1550" spc="-5" dirty="0">
                <a:latin typeface="Arial"/>
                <a:cs typeface="Arial"/>
              </a:rPr>
              <a:t>high </a:t>
            </a:r>
            <a:r>
              <a:rPr sz="1550" dirty="0">
                <a:latin typeface="Arial"/>
                <a:cs typeface="Arial"/>
              </a:rPr>
              <a:t>spatial resolution, </a:t>
            </a:r>
            <a:r>
              <a:rPr sz="1550" spc="-5" dirty="0">
                <a:latin typeface="Arial"/>
                <a:cs typeface="Arial"/>
              </a:rPr>
              <a:t>but </a:t>
            </a:r>
            <a:r>
              <a:rPr sz="1550" dirty="0">
                <a:latin typeface="Arial"/>
                <a:cs typeface="Arial"/>
              </a:rPr>
              <a:t>modest spectral resolution (~50 mA </a:t>
            </a:r>
            <a:r>
              <a:rPr sz="1550" spc="-5" dirty="0">
                <a:latin typeface="Arial"/>
                <a:cs typeface="Arial"/>
              </a:rPr>
              <a:t>at 617 nm)  </a:t>
            </a:r>
            <a:r>
              <a:rPr sz="1550" dirty="0">
                <a:latin typeface="Arial"/>
                <a:cs typeface="Arial"/>
              </a:rPr>
              <a:t>Sequential sampling </a:t>
            </a:r>
            <a:r>
              <a:rPr sz="1550" spc="-5" dirty="0">
                <a:latin typeface="Arial"/>
                <a:cs typeface="Arial"/>
              </a:rPr>
              <a:t>of line </a:t>
            </a:r>
            <a:r>
              <a:rPr sz="1550" dirty="0">
                <a:latin typeface="Arial"/>
                <a:cs typeface="Arial"/>
              </a:rPr>
              <a:t>means first </a:t>
            </a:r>
            <a:r>
              <a:rPr sz="1550" spc="-5" dirty="0">
                <a:latin typeface="Arial"/>
                <a:cs typeface="Arial"/>
              </a:rPr>
              <a:t>and last wavelengths are observed </a:t>
            </a:r>
            <a:r>
              <a:rPr sz="1550" dirty="0">
                <a:latin typeface="Arial"/>
                <a:cs typeface="Arial"/>
              </a:rPr>
              <a:t>~30 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apart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297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Stray-light </a:t>
            </a:r>
            <a:r>
              <a:rPr sz="2250" spc="5" dirty="0">
                <a:latin typeface="Arial"/>
                <a:cs typeface="Arial"/>
              </a:rPr>
              <a:t>in </a:t>
            </a:r>
            <a:r>
              <a:rPr sz="2250" spc="10" dirty="0">
                <a:latin typeface="Arial"/>
                <a:cs typeface="Arial"/>
              </a:rPr>
              <a:t>1C</a:t>
            </a:r>
            <a:r>
              <a:rPr sz="2250" spc="-5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inversions: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I</a:t>
            </a:r>
            <a:r>
              <a:rPr sz="2025" spc="15" baseline="-20576" dirty="0">
                <a:solidFill>
                  <a:srgbClr val="996633"/>
                </a:solidFill>
                <a:latin typeface="Arial"/>
                <a:cs typeface="Arial"/>
              </a:rPr>
              <a:t>obs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=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(1-</a:t>
            </a:r>
            <a:r>
              <a:rPr sz="2050" spc="5" dirty="0">
                <a:solidFill>
                  <a:srgbClr val="996633"/>
                </a:solidFill>
                <a:latin typeface="Symbol"/>
                <a:cs typeface="Symbol"/>
              </a:rPr>
              <a:t>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) I</a:t>
            </a:r>
            <a:r>
              <a:rPr sz="2025" spc="7" baseline="-20576" dirty="0">
                <a:solidFill>
                  <a:srgbClr val="996633"/>
                </a:solidFill>
                <a:latin typeface="Arial"/>
                <a:cs typeface="Arial"/>
              </a:rPr>
              <a:t>1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+ </a:t>
            </a:r>
            <a:r>
              <a:rPr sz="2050" spc="10" dirty="0">
                <a:solidFill>
                  <a:srgbClr val="996633"/>
                </a:solidFill>
                <a:latin typeface="Symbol"/>
                <a:cs typeface="Symbol"/>
              </a:rPr>
              <a:t></a:t>
            </a:r>
            <a:r>
              <a:rPr sz="2050" spc="-5" dirty="0">
                <a:solidFill>
                  <a:srgbClr val="996633"/>
                </a:solidFill>
                <a:latin typeface="Times New Roman"/>
                <a:cs typeface="Times New Roman"/>
              </a:rPr>
              <a:t>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I</a:t>
            </a:r>
            <a:r>
              <a:rPr sz="2025" spc="15" baseline="-20576" dirty="0">
                <a:solidFill>
                  <a:srgbClr val="996633"/>
                </a:solidFill>
                <a:latin typeface="Arial"/>
                <a:cs typeface="Arial"/>
              </a:rPr>
              <a:t>stray</a:t>
            </a:r>
            <a:endParaRPr sz="2025" baseline="-20576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Accounts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for both stray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light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and/or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magnetic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filling</a:t>
            </a:r>
            <a:r>
              <a:rPr sz="2050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factor</a:t>
            </a:r>
            <a:endParaRPr sz="20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996633"/>
              </a:buClr>
              <a:buFont typeface="Arial"/>
              <a:buChar char="–"/>
            </a:pPr>
            <a:endParaRPr sz="3100">
              <a:latin typeface="Times New Roman"/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Stray-light </a:t>
            </a:r>
            <a:r>
              <a:rPr sz="2250" spc="5" dirty="0">
                <a:latin typeface="Arial"/>
                <a:cs typeface="Arial"/>
              </a:rPr>
              <a:t>in </a:t>
            </a:r>
            <a:r>
              <a:rPr sz="2250" spc="10" dirty="0">
                <a:latin typeface="Arial"/>
                <a:cs typeface="Arial"/>
              </a:rPr>
              <a:t>2C</a:t>
            </a:r>
            <a:r>
              <a:rPr sz="2250" spc="-5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inversions: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It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is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NOT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equivalent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to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a magnetic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filling</a:t>
            </a:r>
            <a:r>
              <a:rPr sz="20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factor</a:t>
            </a:r>
            <a:endParaRPr sz="20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SIR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has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two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free parameters: </a:t>
            </a:r>
            <a:r>
              <a:rPr sz="2050" spc="10" dirty="0">
                <a:solidFill>
                  <a:srgbClr val="996633"/>
                </a:solidFill>
                <a:latin typeface="Symbol"/>
                <a:cs typeface="Symbol"/>
              </a:rPr>
              <a:t></a:t>
            </a:r>
            <a:r>
              <a:rPr sz="2050" spc="10" dirty="0">
                <a:solidFill>
                  <a:srgbClr val="996633"/>
                </a:solidFill>
                <a:latin typeface="Times New Roman"/>
                <a:cs typeface="Times New Roman"/>
              </a:rPr>
              <a:t>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and</a:t>
            </a:r>
            <a:r>
              <a:rPr sz="2050" spc="-2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f</a:t>
            </a:r>
            <a:endParaRPr sz="20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996633"/>
              </a:buClr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–	I</a:t>
            </a:r>
            <a:r>
              <a:rPr sz="2025" spc="15" baseline="-20576" dirty="0">
                <a:solidFill>
                  <a:srgbClr val="996633"/>
                </a:solidFill>
                <a:latin typeface="Arial"/>
                <a:cs typeface="Arial"/>
              </a:rPr>
              <a:t>obs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=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(1-</a:t>
            </a:r>
            <a:r>
              <a:rPr sz="2050" spc="5" dirty="0">
                <a:solidFill>
                  <a:srgbClr val="996633"/>
                </a:solidFill>
                <a:latin typeface="Symbol"/>
                <a:cs typeface="Symbol"/>
              </a:rPr>
              <a:t>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) [f I</a:t>
            </a:r>
            <a:r>
              <a:rPr sz="2025" spc="7" baseline="-20576" dirty="0">
                <a:solidFill>
                  <a:srgbClr val="996633"/>
                </a:solidFill>
                <a:latin typeface="Arial"/>
                <a:cs typeface="Arial"/>
              </a:rPr>
              <a:t>1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+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(1-f) I</a:t>
            </a:r>
            <a:r>
              <a:rPr sz="2025" spc="7" baseline="-20576" dirty="0">
                <a:solidFill>
                  <a:srgbClr val="996633"/>
                </a:solidFill>
                <a:latin typeface="Arial"/>
                <a:cs typeface="Arial"/>
              </a:rPr>
              <a:t>2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]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+ </a:t>
            </a:r>
            <a:r>
              <a:rPr sz="2050" spc="10" dirty="0">
                <a:solidFill>
                  <a:srgbClr val="996633"/>
                </a:solidFill>
                <a:latin typeface="Symbol"/>
                <a:cs typeface="Symbol"/>
              </a:rPr>
              <a:t></a:t>
            </a:r>
            <a:r>
              <a:rPr sz="2050" spc="10" dirty="0">
                <a:solidFill>
                  <a:srgbClr val="996633"/>
                </a:solidFill>
                <a:latin typeface="Times New Roman"/>
                <a:cs typeface="Times New Roman"/>
              </a:rPr>
              <a:t>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I</a:t>
            </a:r>
            <a:r>
              <a:rPr sz="2025" spc="15" baseline="-20576" dirty="0">
                <a:solidFill>
                  <a:srgbClr val="996633"/>
                </a:solidFill>
                <a:latin typeface="Arial"/>
                <a:cs typeface="Arial"/>
              </a:rPr>
              <a:t>stray</a:t>
            </a:r>
            <a:endParaRPr sz="2025" baseline="-20576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Global vs </a:t>
            </a:r>
            <a:r>
              <a:rPr sz="2250" spc="5" dirty="0">
                <a:latin typeface="Arial"/>
                <a:cs typeface="Arial"/>
              </a:rPr>
              <a:t>local </a:t>
            </a:r>
            <a:r>
              <a:rPr sz="2250" spc="10" dirty="0">
                <a:latin typeface="Arial"/>
                <a:cs typeface="Arial"/>
              </a:rPr>
              <a:t>stray-light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profile</a:t>
            </a:r>
            <a:endParaRPr sz="2250">
              <a:latin typeface="Arial"/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Classical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treatment: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global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stray-light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profile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(average over</a:t>
            </a:r>
            <a:r>
              <a:rPr sz="2050" spc="12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FOV)</a:t>
            </a:r>
            <a:endParaRPr sz="2050">
              <a:latin typeface="Arial"/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r>
              <a:rPr sz="2050" spc="10" dirty="0">
                <a:solidFill>
                  <a:srgbClr val="996633"/>
                </a:solidFill>
                <a:latin typeface="Arial"/>
                <a:cs typeface="Arial"/>
              </a:rPr>
              <a:t>Orozco Suárez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et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al.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(2007):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local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stray-light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profile </a:t>
            </a:r>
            <a:r>
              <a:rPr sz="2050" spc="5" dirty="0">
                <a:solidFill>
                  <a:srgbClr val="996633"/>
                </a:solidFill>
                <a:latin typeface="Arial"/>
                <a:cs typeface="Arial"/>
              </a:rPr>
              <a:t>accounts  for telescope</a:t>
            </a:r>
            <a:r>
              <a:rPr sz="2050" spc="-3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996633"/>
                </a:solidFill>
                <a:latin typeface="Arial"/>
                <a:cs typeface="Arial"/>
              </a:rPr>
              <a:t>diffraction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4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7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9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0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1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2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</a:t>
            </a:r>
            <a:r>
              <a:rPr lang="en-US" sz="3100" kern="0" dirty="0">
                <a:solidFill>
                  <a:srgbClr val="FFFFFF"/>
                </a:solidFill>
              </a:rPr>
              <a:t>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</a:t>
            </a:r>
            <a:r>
              <a:rPr lang="en-US" sz="3100" kern="0" dirty="0">
                <a:solidFill>
                  <a:srgbClr val="FFFFFF"/>
                </a:solidFill>
              </a:rPr>
              <a:t>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</a:t>
            </a:r>
            <a:r>
              <a:rPr lang="en-US" sz="3100" kern="0" dirty="0">
                <a:solidFill>
                  <a:srgbClr val="FFFFFF"/>
                </a:solidFill>
              </a:rPr>
              <a:t>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</a:t>
            </a:r>
            <a:r>
              <a:rPr lang="en-US" sz="3100" kern="0" dirty="0">
                <a:solidFill>
                  <a:srgbClr val="FFFFFF"/>
                </a:solidFill>
              </a:rPr>
              <a:t>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74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latin typeface="Arial"/>
                <a:cs typeface="Arial"/>
              </a:rPr>
              <a:t>Theory</a:t>
            </a:r>
            <a:endParaRPr lang="es-ES" sz="2250" spc="1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r>
              <a:rPr lang="es-ES" sz="2250" spc="15" dirty="0" smtClean="0">
                <a:latin typeface="Arial"/>
                <a:cs typeface="Arial"/>
              </a:rPr>
              <a:t> (RF)</a:t>
            </a:r>
          </a:p>
          <a:p>
            <a:pPr marL="927100" lvl="2"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work?</a:t>
            </a:r>
            <a:endParaRPr lang="en-US" sz="2250" dirty="0">
              <a:latin typeface="Arial"/>
              <a:cs typeface="Arial"/>
            </a:endParaRPr>
          </a:p>
          <a:p>
            <a:pPr marL="927100" lvl="2"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>
                <a:latin typeface="Arial"/>
                <a:cs typeface="Arial"/>
              </a:rPr>
              <a:t>4</a:t>
            </a:r>
            <a:r>
              <a:rPr lang="es-ES" sz="2250" spc="10" dirty="0" smtClean="0">
                <a:latin typeface="Arial"/>
                <a:cs typeface="Arial"/>
              </a:rPr>
              <a:t>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  <a:endParaRPr sz="2250" dirty="0">
              <a:latin typeface="Arial"/>
              <a:cs typeface="Arial"/>
            </a:endParaRPr>
          </a:p>
          <a:p>
            <a:pPr marL="927100" lvl="2"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  <a:endParaRPr sz="3300" dirty="0">
              <a:latin typeface="Times New Roman"/>
              <a:cs typeface="Times New Roman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7.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SIR</a:t>
            </a:r>
            <a:endParaRPr sz="2250" dirty="0">
              <a:latin typeface="Arial"/>
              <a:cs typeface="Arial"/>
            </a:endParaRPr>
          </a:p>
          <a:p>
            <a:pPr marL="1695450" lvl="3" indent="-295275">
              <a:spcBef>
                <a:spcPts val="495"/>
              </a:spcBef>
              <a:buChar char="–"/>
              <a:tabLst>
                <a:tab pos="781050" algn="l"/>
                <a:tab pos="781685" algn="l"/>
              </a:tabLst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Input files</a:t>
            </a:r>
          </a:p>
          <a:p>
            <a:pPr marL="1695450" lvl="3" indent="-295275">
              <a:spcBef>
                <a:spcPts val="470"/>
              </a:spcBef>
              <a:buChar char="–"/>
              <a:tabLst>
                <a:tab pos="781050" algn="l"/>
                <a:tab pos="781685" algn="l"/>
              </a:tabLst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Visualization of observations, fits, and model atmospheres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1695450" lvl="3" indent="-295275">
              <a:spcBef>
                <a:spcPts val="470"/>
              </a:spcBef>
              <a:buFontTx/>
              <a:buChar char="–"/>
              <a:tabLst>
                <a:tab pos="781050" algn="l"/>
                <a:tab pos="781685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Tips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tricks</a:t>
            </a:r>
          </a:p>
          <a:p>
            <a:pPr marL="1695450" lvl="3" indent="-295275">
              <a:spcBef>
                <a:spcPts val="470"/>
              </a:spcBef>
              <a:buFontTx/>
              <a:buChar char="–"/>
              <a:tabLst>
                <a:tab pos="781050" algn="l"/>
                <a:tab pos="78168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latin typeface="Arial"/>
                <a:cs typeface="Arial"/>
              </a:rPr>
              <a:t>PART </a:t>
            </a:r>
            <a:r>
              <a:rPr lang="es-ES" sz="2400" spc="15" dirty="0" smtClean="0">
                <a:latin typeface="Arial"/>
                <a:cs typeface="Arial"/>
              </a:rPr>
              <a:t>2: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r>
              <a:rPr sz="2250" spc="-75" dirty="0" smtClean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exercises</a:t>
            </a:r>
            <a:endParaRPr sz="2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</a:t>
            </a:r>
            <a:r>
              <a:rPr lang="en-US" sz="3100" kern="0" dirty="0">
                <a:solidFill>
                  <a:srgbClr val="FFFFFF"/>
                </a:solidFill>
              </a:rPr>
              <a:t>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3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4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438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" name="Ecuación" r:id="rId10" imgW="2222280" imgH="939600" progId="Equation.3">
                  <p:embed/>
                </p:oleObj>
              </mc:Choice>
              <mc:Fallback>
                <p:oleObj name="Ecuación" r:id="rId10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391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cuación" r:id="rId4" imgW="2222280" imgH="939600" progId="Equation.3">
                  <p:embed/>
                </p:oleObj>
              </mc:Choice>
              <mc:Fallback>
                <p:oleObj name="Ecuación" r:id="rId4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7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47744"/>
              </p:ext>
            </p:extLst>
          </p:nvPr>
        </p:nvGraphicFramePr>
        <p:xfrm>
          <a:off x="82423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8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423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588715"/>
              </p:ext>
            </p:extLst>
          </p:nvPr>
        </p:nvGraphicFramePr>
        <p:xfrm>
          <a:off x="8242300" y="2025650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2300" y="2025650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351040"/>
              </p:ext>
            </p:extLst>
          </p:nvPr>
        </p:nvGraphicFramePr>
        <p:xfrm>
          <a:off x="8242300" y="2940050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2300" y="2940050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393323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075071"/>
              </p:ext>
            </p:extLst>
          </p:nvPr>
        </p:nvGraphicFramePr>
        <p:xfrm>
          <a:off x="5924550" y="3702050"/>
          <a:ext cx="4298950" cy="67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24550" y="3702050"/>
                        <a:ext cx="4298950" cy="67726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6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12745"/>
              </p:ext>
            </p:extLst>
          </p:nvPr>
        </p:nvGraphicFramePr>
        <p:xfrm>
          <a:off x="565150" y="643890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7" name="Ecuación" r:id="rId6" imgW="2133360" imgH="330120" progId="Equation.3">
                  <p:embed/>
                </p:oleObj>
              </mc:Choice>
              <mc:Fallback>
                <p:oleObj name="Ecuación" r:id="rId6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" y="643890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98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99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0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102600" cy="498743"/>
            <a:chOff x="596900" y="3135044"/>
            <a:chExt cx="7950200" cy="498743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268901"/>
                </p:ext>
              </p:extLst>
            </p:nvPr>
          </p:nvGraphicFramePr>
          <p:xfrm>
            <a:off x="530379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1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30379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531085"/>
                </p:ext>
              </p:extLst>
            </p:nvPr>
          </p:nvGraphicFramePr>
          <p:xfrm>
            <a:off x="7575132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2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575132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3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4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5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37689"/>
              </p:ext>
            </p:extLst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6" name="Ecuación" r:id="rId24" imgW="1892160" imgH="558720" progId="Equation.3">
                  <p:embed/>
                </p:oleObj>
              </mc:Choice>
              <mc:Fallback>
                <p:oleObj name="Ecuación" r:id="rId24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7" name="Ecuación" r:id="rId26" imgW="761760" imgH="457200" progId="Equation.3">
                    <p:embed/>
                  </p:oleObj>
                </mc:Choice>
                <mc:Fallback>
                  <p:oleObj name="Ecuación" r:id="rId26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8" name="Ecuación" r:id="rId28" imgW="698400" imgH="419040" progId="Equation.3">
                    <p:embed/>
                  </p:oleObj>
                </mc:Choice>
                <mc:Fallback>
                  <p:oleObj name="Ecuación" r:id="rId28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lang="es-ES_tradnl" sz="3100" dirty="0" smtClean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36700" y="1804189"/>
            <a:ext cx="6629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You</a:t>
            </a:r>
            <a:r>
              <a:rPr lang="es-ES_tradnl" dirty="0" smtClean="0"/>
              <a:t> can </a:t>
            </a:r>
            <a:r>
              <a:rPr lang="es-ES_tradnl" dirty="0" err="1" smtClean="0"/>
              <a:t>download</a:t>
            </a:r>
            <a:r>
              <a:rPr lang="es-ES_tradnl" dirty="0" smtClean="0"/>
              <a:t>  </a:t>
            </a:r>
            <a:r>
              <a:rPr lang="es-ES_tradnl" dirty="0" err="1" smtClean="0"/>
              <a:t>the</a:t>
            </a:r>
            <a:r>
              <a:rPr lang="es-ES_tradnl" dirty="0" smtClean="0"/>
              <a:t> SIR </a:t>
            </a:r>
            <a:r>
              <a:rPr lang="es-ES_tradnl" dirty="0" err="1" smtClean="0"/>
              <a:t>code</a:t>
            </a:r>
            <a:r>
              <a:rPr lang="es-ES_tradnl" dirty="0" smtClean="0"/>
              <a:t>, and </a:t>
            </a:r>
            <a:r>
              <a:rPr lang="es-ES_tradnl" dirty="0" err="1" smtClean="0"/>
              <a:t>all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files to run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:</a:t>
            </a:r>
          </a:p>
          <a:p>
            <a:endParaRPr lang="en-US" dirty="0" smtClean="0"/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github.com/BasilioRuiz/SIR-code</a:t>
            </a:r>
            <a:endParaRPr lang="en-US" sz="2000" dirty="0" smtClean="0"/>
          </a:p>
          <a:p>
            <a:endParaRPr lang="es-ES_tradnl" sz="2000" dirty="0"/>
          </a:p>
          <a:p>
            <a:r>
              <a:rPr lang="es-ES_tradnl" dirty="0" smtClean="0"/>
              <a:t>And </a:t>
            </a:r>
            <a:r>
              <a:rPr lang="es-ES_tradnl" dirty="0" err="1" smtClean="0"/>
              <a:t>the</a:t>
            </a:r>
            <a:r>
              <a:rPr lang="es-ES_tradnl" dirty="0" smtClean="0"/>
              <a:t>  </a:t>
            </a:r>
            <a:r>
              <a:rPr lang="es-ES_tradnl" dirty="0" err="1" smtClean="0"/>
              <a:t>slides</a:t>
            </a:r>
            <a:r>
              <a:rPr lang="es-ES_tradnl" dirty="0" smtClean="0"/>
              <a:t> and </a:t>
            </a:r>
            <a:r>
              <a:rPr lang="es-ES_tradnl" dirty="0" err="1" smtClean="0"/>
              <a:t>exercises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endParaRPr lang="es-ES_tradnl" dirty="0" smtClean="0"/>
          </a:p>
          <a:p>
            <a:endParaRPr lang="es-ES_tradnl" dirty="0"/>
          </a:p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github.com/BasilioRuiz/SIR-course</a:t>
            </a:r>
            <a:endParaRPr lang="en-US" sz="2000" dirty="0" smtClean="0"/>
          </a:p>
          <a:p>
            <a:endParaRPr lang="en-US" dirty="0" smtClean="0"/>
          </a:p>
          <a:p>
            <a:endParaRPr lang="es-ES_trad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2) Response Functions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7310120" cy="224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Any method </a:t>
            </a:r>
            <a:r>
              <a:rPr sz="2250" spc="10" dirty="0">
                <a:latin typeface="Arial"/>
                <a:cs typeface="Arial"/>
              </a:rPr>
              <a:t>used to </a:t>
            </a:r>
            <a:r>
              <a:rPr sz="2250" spc="5" dirty="0">
                <a:latin typeface="Arial"/>
                <a:cs typeface="Arial"/>
              </a:rPr>
              <a:t>infer </a:t>
            </a:r>
            <a:r>
              <a:rPr sz="2250" spc="10" dirty="0">
                <a:latin typeface="Arial"/>
                <a:cs typeface="Arial"/>
              </a:rPr>
              <a:t>the </a:t>
            </a:r>
            <a:r>
              <a:rPr sz="2250" spc="5" dirty="0">
                <a:latin typeface="Arial"/>
                <a:cs typeface="Arial"/>
              </a:rPr>
              <a:t>physical </a:t>
            </a:r>
            <a:r>
              <a:rPr sz="2250" spc="10" dirty="0">
                <a:latin typeface="Arial"/>
                <a:cs typeface="Arial"/>
              </a:rPr>
              <a:t>conditions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the  </a:t>
            </a:r>
            <a:r>
              <a:rPr sz="2250" spc="5" dirty="0">
                <a:latin typeface="Arial"/>
                <a:cs typeface="Arial"/>
              </a:rPr>
              <a:t>atmosphere </a:t>
            </a:r>
            <a:r>
              <a:rPr sz="2250" spc="10" dirty="0">
                <a:latin typeface="Arial"/>
                <a:cs typeface="Arial"/>
              </a:rPr>
              <a:t>from the </a:t>
            </a:r>
            <a:r>
              <a:rPr sz="2250" spc="5" dirty="0">
                <a:latin typeface="Arial"/>
                <a:cs typeface="Arial"/>
              </a:rPr>
              <a:t>interpretation of </a:t>
            </a:r>
            <a:r>
              <a:rPr sz="2250" spc="10" dirty="0">
                <a:latin typeface="Arial"/>
                <a:cs typeface="Arial"/>
              </a:rPr>
              <a:t>Stokes</a:t>
            </a:r>
            <a:r>
              <a:rPr sz="2250" spc="5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18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Weak-field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approximation,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center-of-gravity</a:t>
            </a:r>
            <a:r>
              <a:rPr sz="1850" spc="-6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method...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Forward</a:t>
            </a:r>
            <a:r>
              <a:rPr sz="1850" spc="-8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modeling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PCA,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artificial neural</a:t>
            </a:r>
            <a:r>
              <a:rPr sz="1850" spc="-4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networks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Least-squares</a:t>
            </a:r>
            <a:r>
              <a:rPr sz="1850" spc="-4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fitting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85" y="4413987"/>
            <a:ext cx="8049895" cy="188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230504" indent="-275590">
              <a:lnSpc>
                <a:spcPct val="102499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What </a:t>
            </a:r>
            <a:r>
              <a:rPr sz="2250" spc="10" dirty="0">
                <a:latin typeface="Arial"/>
                <a:cs typeface="Arial"/>
              </a:rPr>
              <a:t>we </a:t>
            </a:r>
            <a:r>
              <a:rPr sz="2250" spc="5" dirty="0">
                <a:latin typeface="Arial"/>
                <a:cs typeface="Arial"/>
              </a:rPr>
              <a:t>want: </a:t>
            </a:r>
            <a:r>
              <a:rPr sz="2250" spc="10" dirty="0">
                <a:latin typeface="Arial"/>
                <a:cs typeface="Arial"/>
              </a:rPr>
              <a:t>vector magnetic </a:t>
            </a:r>
            <a:r>
              <a:rPr sz="2250" spc="5" dirty="0">
                <a:latin typeface="Arial"/>
                <a:cs typeface="Arial"/>
              </a:rPr>
              <a:t>field, </a:t>
            </a:r>
            <a:r>
              <a:rPr sz="2250" spc="10" dirty="0">
                <a:latin typeface="Arial"/>
                <a:cs typeface="Arial"/>
              </a:rPr>
              <a:t>gas temperature, gas  velocity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88290" marR="5080" indent="-275590">
              <a:lnSpc>
                <a:spcPts val="2660"/>
              </a:lnSpc>
              <a:spcBef>
                <a:spcPts val="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What </a:t>
            </a:r>
            <a:r>
              <a:rPr sz="2250" spc="10" dirty="0">
                <a:latin typeface="Arial"/>
                <a:cs typeface="Arial"/>
              </a:rPr>
              <a:t>to </a:t>
            </a:r>
            <a:r>
              <a:rPr sz="2250" spc="5" dirty="0">
                <a:latin typeface="Arial"/>
                <a:cs typeface="Arial"/>
              </a:rPr>
              <a:t>expect: </a:t>
            </a:r>
            <a:r>
              <a:rPr sz="2250" spc="15" dirty="0">
                <a:latin typeface="Arial"/>
                <a:cs typeface="Arial"/>
              </a:rPr>
              <a:t>a </a:t>
            </a:r>
            <a:r>
              <a:rPr sz="2250" spc="10" dirty="0">
                <a:latin typeface="Arial"/>
                <a:cs typeface="Arial"/>
              </a:rPr>
              <a:t>model </a:t>
            </a:r>
            <a:r>
              <a:rPr sz="2250" spc="5" dirty="0">
                <a:latin typeface="Arial"/>
                <a:cs typeface="Arial"/>
              </a:rPr>
              <a:t>atmosphere </a:t>
            </a:r>
            <a:r>
              <a:rPr sz="2250" spc="10" dirty="0">
                <a:latin typeface="Arial"/>
                <a:cs typeface="Arial"/>
              </a:rPr>
              <a:t>capable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reproducing  the </a:t>
            </a:r>
            <a:r>
              <a:rPr sz="2250" spc="5" dirty="0">
                <a:latin typeface="Arial"/>
                <a:cs typeface="Arial"/>
              </a:rPr>
              <a:t>observations….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nothing else!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>
                  <a:latin typeface="Comic Sans MS" panose="030F0702030302020204" pitchFamily="66" charset="0"/>
                </a:rPr>
                <a:t>Fredholm’s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n-GB" altLang="en-US" sz="2204" dirty="0">
                  <a:latin typeface="Comic Sans MS" panose="030F0702030302020204" pitchFamily="66" charset="0"/>
                </a:rPr>
                <a:t>inhomogeneous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ec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.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first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n-GB" altLang="en-US" sz="2204" dirty="0">
                  <a:latin typeface="Comic Sans MS" panose="030F0702030302020204" pitchFamily="66" charset="0"/>
                </a:rPr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  <a:latin typeface="Comic Sans MS" panose="030F0702030302020204" pitchFamily="66" charset="0"/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kernel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  <a:latin typeface="Comic Sans MS" panose="030F0702030302020204" pitchFamily="66" charset="0"/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unknown</a:t>
              </a:r>
              <a:endParaRPr lang="es-ES_tradnl" altLang="en-US" sz="2204" dirty="0">
                <a:latin typeface="Comic Sans MS" panose="030F0702030302020204" pitchFamily="66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>
                  <a:latin typeface="Comic Sans MS" panose="030F0702030302020204" pitchFamily="66" charset="0"/>
                </a:rPr>
                <a:t>This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equation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,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through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a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quadrature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,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becomes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latin typeface="Symbol" panose="05050102010706020507" pitchFamily="18" charset="2"/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latin typeface="Symbol" panose="05050102010706020507" pitchFamily="18" charset="2"/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  <a:latin typeface="Comic Sans MS" panose="030F0702030302020204" pitchFamily="66" charset="0"/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 g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is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no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null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if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we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could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evaluate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>
                  <a:latin typeface="Comic Sans MS" panose="030F0702030302020204" pitchFamily="66" charset="0"/>
                </a:rPr>
                <a:t>the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solution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  <a:latin typeface="Comic Sans MS" panose="030F0702030302020204" pitchFamily="66" charset="0"/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  <a:latin typeface="Comic Sans MS" panose="030F0702030302020204" pitchFamily="66" charset="0"/>
                </a:rPr>
                <a:t>…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this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is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not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</a:t>
              </a:r>
              <a:r>
                <a:rPr lang="es-ES_tradnl" altLang="en-US" sz="2204" dirty="0" err="1">
                  <a:latin typeface="Comic Sans MS" panose="030F0702030302020204" pitchFamily="66" charset="0"/>
                </a:rPr>
                <a:t>the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  <a:latin typeface="Comic Sans MS" panose="030F0702030302020204" pitchFamily="66" charset="0"/>
              </a:rPr>
              <a:t>f(s)</a:t>
            </a:r>
            <a:r>
              <a:rPr lang="es-ES_tradnl" altLang="en-US" sz="2204" dirty="0">
                <a:latin typeface="Comic Sans MS" panose="030F0702030302020204" pitchFamily="66" charset="0"/>
              </a:rPr>
              <a:t> 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become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smoothed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by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the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  <a:latin typeface="Comic Sans MS" panose="030F0702030302020204" pitchFamily="66" charset="0"/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  <a:latin typeface="Comic Sans MS" panose="030F0702030302020204" pitchFamily="66" charset="0"/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  <a:latin typeface="Comic Sans MS" panose="030F0702030302020204" pitchFamily="66" charset="0"/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>
              <a:latin typeface="Comic Sans MS" panose="030F0702030302020204" pitchFamily="66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>
                <a:latin typeface="Comic Sans MS" panose="030F0702030302020204" pitchFamily="66" charset="0"/>
              </a:rPr>
              <a:t>1) Small </a:t>
            </a:r>
            <a:r>
              <a:rPr lang="es-ES_tradnl" altLang="en-US" sz="3085" i="1" dirty="0">
                <a:solidFill>
                  <a:srgbClr val="0066FF"/>
                </a:solidFill>
                <a:latin typeface="Comic Sans MS" panose="030F0702030302020204" pitchFamily="66" charset="0"/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perturbations</a:t>
            </a:r>
            <a:r>
              <a:rPr lang="es-ES_tradnl" altLang="en-US" sz="2204" dirty="0">
                <a:latin typeface="Comic Sans MS" panose="030F0702030302020204" pitchFamily="66" charset="0"/>
              </a:rPr>
              <a:t> are compatible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with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huge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changes</a:t>
            </a:r>
            <a:r>
              <a:rPr lang="es-ES_tradnl" altLang="en-US" sz="2204" dirty="0">
                <a:latin typeface="Comic Sans MS" panose="030F0702030302020204" pitchFamily="66" charset="0"/>
              </a:rPr>
              <a:t> in </a:t>
            </a:r>
            <a:r>
              <a:rPr lang="es-ES_tradnl" altLang="en-US" sz="3085" i="1" dirty="0">
                <a:solidFill>
                  <a:srgbClr val="FF3300"/>
                </a:solidFill>
                <a:latin typeface="Comic Sans MS" panose="030F0702030302020204" pitchFamily="66" charset="0"/>
              </a:rPr>
              <a:t>f(s)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>
                <a:latin typeface="Comic Sans MS" panose="030F0702030302020204" pitchFamily="66" charset="0"/>
              </a:rPr>
              <a:t>2)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Smoothing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means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lost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information</a:t>
            </a:r>
            <a:r>
              <a:rPr lang="es-ES_tradnl" altLang="en-US" sz="2204" dirty="0">
                <a:latin typeface="Comic Sans MS" panose="030F0702030302020204" pitchFamily="66" charset="0"/>
              </a:rPr>
              <a:t>,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then</a:t>
            </a:r>
            <a:r>
              <a:rPr lang="es-ES_tradnl" altLang="en-US" sz="2204" dirty="0">
                <a:latin typeface="Comic Sans MS" panose="030F0702030302020204" pitchFamily="66" charset="0"/>
              </a:rPr>
              <a:t> “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recover</a:t>
            </a:r>
            <a:r>
              <a:rPr lang="es-ES_tradnl" altLang="en-US" sz="2204" dirty="0">
                <a:latin typeface="Comic Sans MS" panose="030F0702030302020204" pitchFamily="66" charset="0"/>
              </a:rPr>
              <a:t>” </a:t>
            </a:r>
            <a:r>
              <a:rPr lang="es-ES_tradnl" altLang="en-US" sz="3085" i="1" dirty="0">
                <a:solidFill>
                  <a:srgbClr val="FF3300"/>
                </a:solidFill>
                <a:latin typeface="Comic Sans MS" panose="030F0702030302020204" pitchFamily="66" charset="0"/>
              </a:rPr>
              <a:t>f(s)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is</a:t>
            </a:r>
            <a:r>
              <a:rPr lang="es-ES_tradnl" altLang="en-US" sz="2204" dirty="0">
                <a:latin typeface="Comic Sans MS" panose="030F0702030302020204" pitchFamily="66" charset="0"/>
              </a:rPr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>
                <a:latin typeface="Comic Sans MS" panose="030F0702030302020204" pitchFamily="66" charset="0"/>
              </a:rPr>
              <a:t>3)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We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have</a:t>
            </a:r>
            <a:r>
              <a:rPr lang="es-ES_tradnl" altLang="en-US" sz="2204" dirty="0">
                <a:latin typeface="Comic Sans MS" panose="030F0702030302020204" pitchFamily="66" charset="0"/>
              </a:rPr>
              <a:t> a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discrete</a:t>
            </a:r>
            <a:r>
              <a:rPr lang="es-ES_tradnl" altLang="en-US" sz="2204" dirty="0">
                <a:latin typeface="Comic Sans MS" panose="030F0702030302020204" pitchFamily="66" charset="0"/>
              </a:rPr>
              <a:t> set of </a:t>
            </a:r>
            <a:r>
              <a:rPr lang="es-ES_tradnl" altLang="en-US" sz="3085" i="1" dirty="0">
                <a:solidFill>
                  <a:srgbClr val="0066FF"/>
                </a:solidFill>
                <a:latin typeface="Comic Sans MS" panose="030F0702030302020204" pitchFamily="66" charset="0"/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values</a:t>
            </a:r>
            <a:r>
              <a:rPr lang="es-ES_tradnl" altLang="en-US" sz="2204" dirty="0">
                <a:latin typeface="Comic Sans MS" panose="030F0702030302020204" pitchFamily="66" charset="0"/>
              </a:rPr>
              <a:t> and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we’d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wish</a:t>
            </a:r>
            <a:r>
              <a:rPr lang="es-ES_tradnl" altLang="en-US" sz="2204" dirty="0">
                <a:latin typeface="Comic Sans MS" panose="030F0702030302020204" pitchFamily="66" charset="0"/>
              </a:rPr>
              <a:t> a </a:t>
            </a:r>
            <a:r>
              <a:rPr lang="es-ES_tradnl" altLang="en-US" sz="2204" dirty="0" err="1">
                <a:latin typeface="Comic Sans MS" panose="030F0702030302020204" pitchFamily="66" charset="0"/>
              </a:rPr>
              <a:t>function</a:t>
            </a:r>
            <a:r>
              <a:rPr lang="es-ES_tradnl" altLang="en-US" sz="2204" dirty="0">
                <a:latin typeface="Comic Sans MS" panose="030F0702030302020204" pitchFamily="66" charset="0"/>
              </a:rPr>
              <a:t> </a:t>
            </a:r>
            <a:r>
              <a:rPr lang="es-ES_tradnl" altLang="en-US" sz="3085" i="1" dirty="0">
                <a:solidFill>
                  <a:srgbClr val="FF0000"/>
                </a:solidFill>
                <a:latin typeface="Comic Sans MS" panose="030F0702030302020204" pitchFamily="66" charset="0"/>
              </a:rPr>
              <a:t>f(s)</a:t>
            </a:r>
            <a:endParaRPr lang="es-ES_tradnl" altLang="en-US" sz="3085" dirty="0">
              <a:latin typeface="Comic Sans MS" panose="030F0702030302020204" pitchFamily="66" charset="0"/>
            </a:endParaRP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17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500" y="1264882"/>
            <a:ext cx="5943600" cy="684568"/>
            <a:chOff x="3204" y="727"/>
            <a:chExt cx="2790" cy="622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04" y="727"/>
              <a:ext cx="2790" cy="6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19" name="object 2"/>
          <p:cNvSpPr txBox="1">
            <a:spLocks/>
          </p:cNvSpPr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What </a:t>
            </a:r>
            <a:r>
              <a:rPr lang="en-US" sz="3100" kern="0" spc="-5" dirty="0" smtClean="0">
                <a:solidFill>
                  <a:srgbClr val="FFFFFF"/>
                </a:solidFill>
              </a:rPr>
              <a:t>is </a:t>
            </a:r>
            <a:r>
              <a:rPr lang="en-US" sz="3100" kern="0" dirty="0" smtClean="0">
                <a:solidFill>
                  <a:srgbClr val="FFFFFF"/>
                </a:solidFill>
              </a:rPr>
              <a:t>an </a:t>
            </a:r>
            <a:r>
              <a:rPr lang="en-US" sz="3100" kern="0" spc="-5" dirty="0" smtClean="0">
                <a:solidFill>
                  <a:srgbClr val="FFFFFF"/>
                </a:solidFill>
              </a:rPr>
              <a:t>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technique?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latin typeface="Arial"/>
                <a:cs typeface="Arial"/>
              </a:rPr>
              <a:t>Inversion </a:t>
            </a:r>
            <a:r>
              <a:rPr sz="2250" spc="5" dirty="0">
                <a:latin typeface="Arial"/>
                <a:cs typeface="Arial"/>
              </a:rPr>
              <a:t>driven </a:t>
            </a:r>
            <a:r>
              <a:rPr sz="2250" spc="10" dirty="0">
                <a:latin typeface="Arial"/>
                <a:cs typeface="Arial"/>
              </a:rPr>
              <a:t>by</a:t>
            </a:r>
            <a:r>
              <a:rPr sz="2250" spc="-20" dirty="0">
                <a:latin typeface="Arial"/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latin typeface="Arial"/>
                <a:cs typeface="Arial"/>
              </a:rPr>
              <a:t>2</a:t>
            </a:r>
            <a:r>
              <a:rPr sz="2250" spc="10" dirty="0">
                <a:latin typeface="Arial"/>
                <a:cs typeface="Arial"/>
              </a:rPr>
              <a:t>-minimization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latin typeface="Arial"/>
                <a:cs typeface="Arial"/>
              </a:rPr>
              <a:t>Minimization</a:t>
            </a:r>
            <a:r>
              <a:rPr lang="es-ES" sz="2250" spc="5" dirty="0" smtClean="0">
                <a:latin typeface="Arial"/>
                <a:cs typeface="Arial"/>
              </a:rPr>
              <a:t>: 2nd </a:t>
            </a:r>
            <a:r>
              <a:rPr lang="es-ES" sz="2250" spc="5" dirty="0" err="1" smtClean="0">
                <a:latin typeface="Arial"/>
                <a:cs typeface="Arial"/>
              </a:rPr>
              <a:t>order</a:t>
            </a:r>
            <a:r>
              <a:rPr lang="es-ES" sz="2250" spc="5" dirty="0" smtClean="0">
                <a:latin typeface="Arial"/>
                <a:cs typeface="Arial"/>
              </a:rPr>
              <a:t> </a:t>
            </a:r>
            <a:r>
              <a:rPr sz="2250" spc="5" dirty="0" err="1" smtClean="0">
                <a:latin typeface="Arial"/>
                <a:cs typeface="Arial"/>
              </a:rPr>
              <a:t>Levenberg</a:t>
            </a:r>
            <a:r>
              <a:rPr sz="2250" spc="5" dirty="0" smtClean="0">
                <a:latin typeface="Arial"/>
                <a:cs typeface="Arial"/>
              </a:rPr>
              <a:t>-Marquardt</a:t>
            </a:r>
            <a:r>
              <a:rPr sz="2250" spc="60" dirty="0" smtClean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algorithm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5918200" y="6266280"/>
          <a:ext cx="4610100" cy="788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" name="Ecuación" r:id="rId6" imgW="1930320" imgH="330120" progId="Equation.3">
                  <p:embed/>
                </p:oleObj>
              </mc:Choice>
              <mc:Fallback>
                <p:oleObj name="Ecuación" r:id="rId6" imgW="19303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8200" y="6266280"/>
                        <a:ext cx="4610100" cy="788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22300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/>
              <a:t>path</a:t>
            </a:r>
            <a:r>
              <a:rPr lang="es-ES" sz="2000" dirty="0"/>
              <a:t> 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812800" y="1031875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21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grpSp>
        <p:nvGrpSpPr>
          <p:cNvPr id="477204" name="Group 20"/>
          <p:cNvGrpSpPr>
            <a:grpSpLocks/>
          </p:cNvGrpSpPr>
          <p:nvPr/>
        </p:nvGrpSpPr>
        <p:grpSpPr bwMode="auto">
          <a:xfrm>
            <a:off x="7193845" y="1175456"/>
            <a:ext cx="2602794" cy="941064"/>
            <a:chOff x="3936" y="672"/>
            <a:chExt cx="1488" cy="538"/>
          </a:xfrm>
        </p:grpSpPr>
        <p:sp>
          <p:nvSpPr>
            <p:cNvPr id="477199" name="AutoShape 15"/>
            <p:cNvSpPr>
              <a:spLocks/>
            </p:cNvSpPr>
            <p:nvPr/>
          </p:nvSpPr>
          <p:spPr bwMode="auto">
            <a:xfrm>
              <a:off x="3936" y="720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477200" name="Text Box 16"/>
            <p:cNvSpPr txBox="1">
              <a:spLocks noChangeArrowheads="1"/>
            </p:cNvSpPr>
            <p:nvPr/>
          </p:nvSpPr>
          <p:spPr bwMode="auto">
            <a:xfrm>
              <a:off x="4032" y="672"/>
              <a:ext cx="139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FontTx/>
                <a:buChar char="•"/>
              </a:pPr>
              <a:r>
                <a:rPr lang="es-ES_tradnl" altLang="en-US" sz="2204"/>
                <a:t> Very large (1)</a:t>
              </a:r>
            </a:p>
            <a:p>
              <a:pPr eaLnBrk="0" hangingPunct="0">
                <a:spcBef>
                  <a:spcPct val="50000"/>
                </a:spcBef>
                <a:buFontTx/>
                <a:buChar char="•"/>
              </a:pPr>
              <a:r>
                <a:rPr lang="es-ES_tradnl" altLang="en-US" sz="2204"/>
                <a:t> Singular (2)</a:t>
              </a:r>
            </a:p>
          </p:txBody>
        </p:sp>
      </p:grp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644878" y="2434872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1) </a:t>
            </a:r>
            <a:r>
              <a:rPr lang="en-GB" altLang="en-US" sz="2204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9251" name="Group 19"/>
          <p:cNvGrpSpPr>
            <a:grpSpLocks/>
          </p:cNvGrpSpPr>
          <p:nvPr/>
        </p:nvGrpSpPr>
        <p:grpSpPr bwMode="auto">
          <a:xfrm>
            <a:off x="7193845" y="1250671"/>
            <a:ext cx="2602794" cy="941064"/>
            <a:chOff x="3936" y="672"/>
            <a:chExt cx="1488" cy="538"/>
          </a:xfrm>
        </p:grpSpPr>
        <p:sp>
          <p:nvSpPr>
            <p:cNvPr id="479252" name="AutoShape 20"/>
            <p:cNvSpPr>
              <a:spLocks/>
            </p:cNvSpPr>
            <p:nvPr/>
          </p:nvSpPr>
          <p:spPr bwMode="auto">
            <a:xfrm>
              <a:off x="3936" y="720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479253" name="Text Box 21"/>
            <p:cNvSpPr txBox="1">
              <a:spLocks noChangeArrowheads="1"/>
            </p:cNvSpPr>
            <p:nvPr/>
          </p:nvSpPr>
          <p:spPr bwMode="auto">
            <a:xfrm>
              <a:off x="4032" y="672"/>
              <a:ext cx="139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FontTx/>
                <a:buChar char="•"/>
              </a:pP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Very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large</a:t>
              </a:r>
              <a:r>
                <a:rPr lang="es-ES_tradnl" altLang="en-US" sz="2204" dirty="0"/>
                <a:t> (1)</a:t>
              </a:r>
            </a:p>
            <a:p>
              <a:pPr eaLnBrk="0" hangingPunct="0">
                <a:spcBef>
                  <a:spcPct val="50000"/>
                </a:spcBef>
                <a:buFontTx/>
                <a:buChar char="•"/>
              </a:pPr>
              <a:r>
                <a:rPr lang="es-ES_tradnl" altLang="en-US" sz="2204" dirty="0"/>
                <a:t> Singular (2)</a:t>
              </a: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644878" y="2515484"/>
            <a:ext cx="9761482" cy="837191"/>
            <a:chOff x="644878" y="2515484"/>
            <a:chExt cx="9761482" cy="837191"/>
          </a:xfrm>
        </p:grpSpPr>
        <p:sp>
          <p:nvSpPr>
            <p:cNvPr id="479242" name="Text Box 10"/>
            <p:cNvSpPr txBox="1">
              <a:spLocks noChangeArrowheads="1"/>
            </p:cNvSpPr>
            <p:nvPr/>
          </p:nvSpPr>
          <p:spPr bwMode="auto">
            <a:xfrm>
              <a:off x="644878" y="2921147"/>
              <a:ext cx="9739489" cy="431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2) </a:t>
              </a:r>
              <a:r>
                <a:rPr lang="en-GB" altLang="en-US" sz="2204" dirty="0"/>
                <a:t>Singularities elimination through SVD (Singular Value Decomposition)</a:t>
              </a:r>
            </a:p>
          </p:txBody>
        </p:sp>
        <p:sp>
          <p:nvSpPr>
            <p:cNvPr id="479254" name="Text Box 22"/>
            <p:cNvSpPr txBox="1">
              <a:spLocks noChangeArrowheads="1"/>
            </p:cNvSpPr>
            <p:nvPr/>
          </p:nvSpPr>
          <p:spPr bwMode="auto">
            <a:xfrm>
              <a:off x="666871" y="2515484"/>
              <a:ext cx="9739489" cy="431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1) </a:t>
              </a:r>
              <a:r>
                <a:rPr lang="en-GB" altLang="en-US" sz="2204" dirty="0"/>
                <a:t>Sequential increase of unknown number</a:t>
              </a:r>
            </a:p>
          </p:txBody>
        </p:sp>
      </p:grp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SIR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smtClean="0">
                <a:solidFill>
                  <a:srgbClr val="FFFFFF"/>
                </a:solidFill>
              </a:rPr>
              <a:t> </a:t>
            </a:r>
            <a:r>
              <a:rPr lang="en-US" sz="3100" kern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635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People usually select an inversion method for strange reasons: if the code is available, if it is easier or faster than others, (or was written for my boss), </a:t>
            </a:r>
            <a:r>
              <a:rPr lang="en-GB" altLang="en-US" sz="1983" dirty="0" smtClean="0">
                <a:latin typeface="Tahoma" panose="020B0604030504040204" pitchFamily="34" charset="0"/>
              </a:rPr>
              <a:t>etc., </a:t>
            </a:r>
            <a:r>
              <a:rPr lang="en-GB" altLang="en-US" sz="1983" dirty="0">
                <a:latin typeface="Tahoma" panose="020B0604030504040204" pitchFamily="34" charset="0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I </a:t>
            </a:r>
            <a:r>
              <a:rPr lang="en-GB" altLang="en-US" sz="1983" dirty="0" smtClean="0">
                <a:latin typeface="Tahoma" panose="020B0604030504040204" pitchFamily="34" charset="0"/>
              </a:rPr>
              <a:t>classify </a:t>
            </a:r>
            <a:r>
              <a:rPr lang="en-GB" altLang="en-US" sz="1983" dirty="0">
                <a:latin typeface="Tahoma" panose="020B0604030504040204" pitchFamily="34" charset="0"/>
              </a:rPr>
              <a:t>available</a:t>
            </a:r>
            <a:r>
              <a:rPr lang="en-GB" altLang="en-US" sz="1763" dirty="0">
                <a:latin typeface="Tahoma" panose="020B0604030504040204" pitchFamily="34" charset="0"/>
              </a:rPr>
              <a:t> </a:t>
            </a:r>
            <a:r>
              <a:rPr lang="en-GB" altLang="en-US" sz="1983" dirty="0">
                <a:latin typeface="Tahoma" panose="020B0604030504040204" pitchFamily="34" charset="0"/>
              </a:rPr>
              <a:t>IT in 3 </a:t>
            </a:r>
            <a:r>
              <a:rPr lang="en-GB" altLang="en-US" sz="1983" dirty="0" smtClean="0">
                <a:latin typeface="Tahoma" panose="020B0604030504040204" pitchFamily="34" charset="0"/>
              </a:rPr>
              <a:t>families:</a:t>
            </a: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ME</a:t>
            </a:r>
            <a:r>
              <a:rPr lang="en-GB" altLang="en-US" sz="1983" dirty="0">
                <a:latin typeface="Tahoma" panose="020B0604030504040204" pitchFamily="34" charset="0"/>
              </a:rPr>
              <a:t> must be used in case in which you </a:t>
            </a:r>
            <a:r>
              <a:rPr lang="en-GB" altLang="en-US" sz="1983" u="sng" dirty="0">
                <a:latin typeface="Tahoma" panose="020B0604030504040204" pitchFamily="34" charset="0"/>
              </a:rPr>
              <a:t>do not know </a:t>
            </a:r>
            <a:r>
              <a:rPr lang="en-GB" altLang="en-US" sz="1983" dirty="0">
                <a:latin typeface="Tahoma" panose="020B0604030504040204" pitchFamily="34" charset="0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PCA</a:t>
            </a:r>
            <a:r>
              <a:rPr lang="en-GB" altLang="en-US" sz="1983" dirty="0">
                <a:latin typeface="Tahoma" panose="020B0604030504040204" pitchFamily="34" charset="0"/>
              </a:rPr>
              <a:t> when you need </a:t>
            </a:r>
            <a:r>
              <a:rPr lang="en-GB" altLang="en-US" sz="1983" u="sng" dirty="0">
                <a:latin typeface="Tahoma" panose="020B0604030504040204" pitchFamily="34" charset="0"/>
              </a:rPr>
              <a:t>fast results</a:t>
            </a:r>
            <a:r>
              <a:rPr lang="en-GB" altLang="en-US" sz="1983" dirty="0"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Tahoma" panose="020B0604030504040204" pitchFamily="34" charset="0"/>
              </a:rPr>
              <a:t>SIR</a:t>
            </a:r>
            <a:r>
              <a:rPr lang="en-GB" altLang="en-US" sz="1983" dirty="0" smtClean="0">
                <a:latin typeface="Tahoma" panose="020B0604030504040204" pitchFamily="34" charset="0"/>
              </a:rPr>
              <a:t> </a:t>
            </a:r>
            <a:r>
              <a:rPr lang="en-GB" altLang="en-US" sz="1983" dirty="0">
                <a:latin typeface="Tahoma" panose="020B0604030504040204" pitchFamily="34" charset="0"/>
              </a:rPr>
              <a:t>(or similar) when you believe that your </a:t>
            </a:r>
            <a:r>
              <a:rPr lang="en-GB" altLang="en-US" sz="1983" u="sng" dirty="0">
                <a:latin typeface="Tahoma" panose="020B0604030504040204" pitchFamily="34" charset="0"/>
              </a:rPr>
              <a:t>knowledge</a:t>
            </a:r>
            <a:r>
              <a:rPr lang="en-GB" altLang="en-US" sz="1983" dirty="0">
                <a:latin typeface="Tahoma" panose="020B0604030504040204" pitchFamily="34" charset="0"/>
              </a:rPr>
              <a:t> of the formation of the lines used </a:t>
            </a:r>
            <a:r>
              <a:rPr lang="en-GB" altLang="en-US" sz="1983" u="sng" dirty="0">
                <a:latin typeface="Tahoma" panose="020B0604030504040204" pitchFamily="34" charset="0"/>
              </a:rPr>
              <a:t>is appropriate </a:t>
            </a:r>
            <a:r>
              <a:rPr lang="en-GB" altLang="en-US" sz="1763" dirty="0">
                <a:latin typeface="Tahoma" panose="020B0604030504040204" pitchFamily="34" charset="0"/>
              </a:rPr>
              <a:t>(and/or you be plenty of time or you be… a little crazy.)</a:t>
            </a:r>
          </a:p>
        </p:txBody>
      </p:sp>
      <p:sp>
        <p:nvSpPr>
          <p:cNvPr id="6" name="object 2"/>
          <p:cNvSpPr txBox="1">
            <a:spLocks noGrp="1"/>
          </p:cNvSpPr>
          <p:nvPr>
            <p:ph type="title" idx="4294967295"/>
          </p:nvPr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865276" y="1081000"/>
            <a:ext cx="9242719" cy="660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u="sng" dirty="0" err="1">
                <a:latin typeface="Tahoma" panose="020B0604030504040204" pitchFamily="34" charset="0"/>
              </a:rPr>
              <a:t>Skumanich</a:t>
            </a:r>
            <a:r>
              <a:rPr lang="en-GB" altLang="en-US" sz="1763" u="sng" dirty="0">
                <a:latin typeface="Tahoma" panose="020B0604030504040204" pitchFamily="34" charset="0"/>
              </a:rPr>
              <a:t> &amp; </a:t>
            </a:r>
            <a:r>
              <a:rPr lang="en-GB" altLang="en-US" sz="1763" u="sng" dirty="0" err="1">
                <a:latin typeface="Tahoma" panose="020B0604030504040204" pitchFamily="34" charset="0"/>
              </a:rPr>
              <a:t>Lites</a:t>
            </a:r>
            <a:r>
              <a:rPr lang="en-GB" altLang="en-US" sz="1763" u="sng" dirty="0">
                <a:latin typeface="Tahoma" panose="020B0604030504040204" pitchFamily="34" charset="0"/>
              </a:rPr>
              <a:t> (1984, 1987) ; </a:t>
            </a:r>
            <a:r>
              <a:rPr lang="en-GB" altLang="en-US" sz="1763" u="sng" dirty="0" err="1">
                <a:latin typeface="Tahoma" panose="020B0604030504040204" pitchFamily="34" charset="0"/>
              </a:rPr>
              <a:t>Landolfi</a:t>
            </a:r>
            <a:r>
              <a:rPr lang="en-GB" altLang="en-US" sz="1763" u="sng" dirty="0">
                <a:latin typeface="Tahoma" panose="020B0604030504040204" pitchFamily="34" charset="0"/>
              </a:rPr>
              <a:t> (1984); </a:t>
            </a:r>
            <a:r>
              <a:rPr lang="en-GB" altLang="en-US" sz="1763" u="sng" dirty="0" err="1">
                <a:latin typeface="Tahoma" panose="020B0604030504040204" pitchFamily="34" charset="0"/>
              </a:rPr>
              <a:t>Lagg</a:t>
            </a:r>
            <a:r>
              <a:rPr lang="en-GB" altLang="en-US" sz="1763" u="sng" dirty="0">
                <a:latin typeface="Tahoma" panose="020B0604030504040204" pitchFamily="34" charset="0"/>
              </a:rPr>
              <a:t> et al (2004)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Tahoma" panose="020B0604030504040204" pitchFamily="34" charset="0"/>
              </a:rPr>
              <a:t>Extensively used in HAO (ASP data).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GB" altLang="en-US" sz="176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Advantages: - fast 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Tahoma" panose="020B0604030504040204" pitchFamily="34" charset="0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- simple 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- robust 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Tahoma" panose="020B0604030504040204" pitchFamily="34" charset="0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Tahoma" panose="020B0604030504040204" pitchFamily="34" charset="0"/>
              </a:rPr>
              <a:t>are not needed</a:t>
            </a: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algn="r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Shortcoming: - unable to fit asymmetric Stokes profiles.     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(but: robust against noise)</a:t>
            </a:r>
          </a:p>
          <a:p>
            <a:pPr algn="r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no gradients.                     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(but: </a:t>
            </a:r>
            <a:r>
              <a:rPr lang="en-GB" altLang="en-US" sz="1543" dirty="0">
                <a:solidFill>
                  <a:srgbClr val="2E8449"/>
                </a:solidFill>
                <a:latin typeface="Tahoma" panose="020B0604030504040204" pitchFamily="34" charset="0"/>
              </a:rPr>
              <a:t>even theoreticians understand the results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)</a:t>
            </a:r>
            <a:endParaRPr lang="en-GB" altLang="en-US" sz="1763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                                                                         (but: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the 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Tahoma" panose="020B0604030504040204" pitchFamily="34" charset="0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Tahoma" panose="020B0604030504040204" pitchFamily="34" charset="0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62187" name="Text Box 11"/>
          <p:cNvSpPr txBox="1">
            <a:spLocks noChangeArrowheads="1"/>
          </p:cNvSpPr>
          <p:nvPr/>
        </p:nvSpPr>
        <p:spPr bwMode="auto">
          <a:xfrm>
            <a:off x="5108810" y="2254250"/>
            <a:ext cx="5513446" cy="56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543" b="1" dirty="0" err="1">
                <a:solidFill>
                  <a:srgbClr val="FF0000"/>
                </a:solidFill>
              </a:rPr>
              <a:t>Juanma</a:t>
            </a:r>
            <a:r>
              <a:rPr lang="en-US" altLang="en-US" sz="1543" b="1" dirty="0">
                <a:solidFill>
                  <a:srgbClr val="FF0000"/>
                </a:solidFill>
              </a:rPr>
              <a:t> </a:t>
            </a:r>
            <a:r>
              <a:rPr lang="en-US" altLang="en-US" sz="1543" b="1" dirty="0" err="1">
                <a:solidFill>
                  <a:srgbClr val="FF0000"/>
                </a:solidFill>
              </a:rPr>
              <a:t>Borrero</a:t>
            </a:r>
            <a:r>
              <a:rPr lang="en-US" altLang="en-US" sz="1543" b="1" dirty="0">
                <a:solidFill>
                  <a:srgbClr val="FF0000"/>
                </a:solidFill>
              </a:rPr>
              <a:t> told </a:t>
            </a:r>
            <a:r>
              <a:rPr lang="en-US" altLang="en-US" sz="1543" b="1" dirty="0" smtClean="0">
                <a:solidFill>
                  <a:srgbClr val="FF0000"/>
                </a:solidFill>
              </a:rPr>
              <a:t>me </a:t>
            </a:r>
            <a:r>
              <a:rPr lang="en-US" altLang="en-US" sz="1543" b="1" dirty="0">
                <a:solidFill>
                  <a:srgbClr val="FF0000"/>
                </a:solidFill>
              </a:rPr>
              <a:t>that </a:t>
            </a:r>
            <a:r>
              <a:rPr lang="en-US" altLang="en-US" sz="1543" b="1" dirty="0" smtClean="0">
                <a:solidFill>
                  <a:srgbClr val="FF0000"/>
                </a:solidFill>
              </a:rPr>
              <a:t>his </a:t>
            </a:r>
            <a:r>
              <a:rPr lang="en-US" altLang="en-US" sz="1543" b="1" dirty="0">
                <a:solidFill>
                  <a:srgbClr val="FF0000"/>
                </a:solidFill>
              </a:rPr>
              <a:t>ME code inverts a 1000x1000 </a:t>
            </a:r>
            <a:r>
              <a:rPr lang="en-US" altLang="en-US" sz="1543" b="1" dirty="0" err="1">
                <a:solidFill>
                  <a:srgbClr val="FF0000"/>
                </a:solidFill>
              </a:rPr>
              <a:t>Hinode</a:t>
            </a:r>
            <a:r>
              <a:rPr lang="en-US" altLang="en-US" sz="1543" b="1" dirty="0">
                <a:solidFill>
                  <a:srgbClr val="FF0000"/>
                </a:solidFill>
              </a:rPr>
              <a:t> data in just 3 min.</a:t>
            </a:r>
            <a:endParaRPr lang="en-US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1141648" y="1313642"/>
            <a:ext cx="8250929" cy="524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Tahoma" panose="020B0604030504040204" pitchFamily="34" charset="0"/>
              </a:rPr>
              <a:t>2. SIR family (a lot of children): </a:t>
            </a:r>
            <a:r>
              <a:rPr lang="en-GB" altLang="en-US" sz="1763" dirty="0">
                <a:latin typeface="Tahoma" panose="020B0604030504040204" pitchFamily="34" charset="0"/>
              </a:rPr>
              <a:t>an incomplete list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u="sng" dirty="0">
                <a:latin typeface="Tahoma" panose="020B0604030504040204" pitchFamily="34" charset="0"/>
              </a:rPr>
              <a:t>Ruiz Cobo &amp; del Toro </a:t>
            </a:r>
            <a:r>
              <a:rPr lang="en-GB" altLang="en-US" sz="1763" u="sng" dirty="0" err="1">
                <a:latin typeface="Tahoma" panose="020B0604030504040204" pitchFamily="34" charset="0"/>
              </a:rPr>
              <a:t>Iniesta</a:t>
            </a:r>
            <a:r>
              <a:rPr lang="en-GB" altLang="en-US" sz="1763" u="sng" dirty="0">
                <a:latin typeface="Tahoma" panose="020B0604030504040204" pitchFamily="34" charset="0"/>
              </a:rPr>
              <a:t> (1992)</a:t>
            </a:r>
            <a:r>
              <a:rPr lang="en-GB" altLang="en-US" sz="1763" dirty="0">
                <a:latin typeface="Tahoma" panose="020B0604030504040204" pitchFamily="34" charset="0"/>
              </a:rPr>
              <a:t>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SIR</a:t>
            </a:r>
            <a:r>
              <a:rPr lang="en-GB" altLang="en-US" sz="1763" dirty="0">
                <a:latin typeface="Tahoma" panose="020B0604030504040204" pitchFamily="34" charset="0"/>
              </a:rPr>
              <a:t> code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err="1">
                <a:latin typeface="Tahoma" panose="020B0604030504040204" pitchFamily="34" charset="0"/>
              </a:rPr>
              <a:t>Frutiger</a:t>
            </a:r>
            <a:r>
              <a:rPr lang="en-GB" altLang="en-US" sz="1763" dirty="0">
                <a:latin typeface="Tahoma" panose="020B0604030504040204" pitchFamily="34" charset="0"/>
              </a:rPr>
              <a:t>, Solanki et al (2000):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SPINOR</a:t>
            </a:r>
            <a:r>
              <a:rPr lang="en-GB" altLang="en-US" sz="1763" dirty="0">
                <a:latin typeface="Tahoma" panose="020B0604030504040204" pitchFamily="34" charset="0"/>
              </a:rPr>
              <a:t> code [see also</a:t>
            </a:r>
            <a:r>
              <a:rPr lang="en-GB" altLang="en-US" sz="2645" dirty="0">
                <a:latin typeface="Symbol" panose="05050102010706020507" pitchFamily="18" charset="2"/>
              </a:rPr>
              <a:t> </a:t>
            </a:r>
            <a:r>
              <a:rPr lang="en-GB" altLang="en-US" sz="1763" dirty="0" err="1">
                <a:latin typeface="Tahoma" panose="020B0604030504040204" pitchFamily="34" charset="0"/>
              </a:rPr>
              <a:t>Bernasconi</a:t>
            </a:r>
            <a:r>
              <a:rPr lang="en-GB" altLang="en-US" sz="1763" dirty="0">
                <a:latin typeface="Tahoma" panose="020B0604030504040204" pitchFamily="34" charset="0"/>
              </a:rPr>
              <a:t> &amp; Solanki (1996)]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err="1">
                <a:latin typeface="Tahoma" panose="020B0604030504040204" pitchFamily="34" charset="0"/>
              </a:rPr>
              <a:t>Bellot</a:t>
            </a:r>
            <a:r>
              <a:rPr lang="en-GB" altLang="en-US" sz="1763" dirty="0">
                <a:latin typeface="Tahoma" panose="020B0604030504040204" pitchFamily="34" charset="0"/>
              </a:rPr>
              <a:t> Rubio, Ruiz Cobo &amp; </a:t>
            </a:r>
            <a:r>
              <a:rPr lang="en-GB" altLang="en-US" sz="1763" dirty="0" err="1">
                <a:latin typeface="Tahoma" panose="020B0604030504040204" pitchFamily="34" charset="0"/>
              </a:rPr>
              <a:t>Collados</a:t>
            </a:r>
            <a:r>
              <a:rPr lang="en-GB" altLang="en-US" sz="1763" dirty="0">
                <a:latin typeface="Tahoma" panose="020B0604030504040204" pitchFamily="34" charset="0"/>
              </a:rPr>
              <a:t> (1997):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FT</a:t>
            </a:r>
            <a:r>
              <a:rPr lang="en-GB" altLang="en-US" sz="1763" dirty="0">
                <a:latin typeface="Tahoma" panose="020B0604030504040204" pitchFamily="34" charset="0"/>
              </a:rPr>
              <a:t> geometry [see also</a:t>
            </a:r>
            <a:r>
              <a:rPr lang="en-GB" altLang="en-US" sz="2645" dirty="0">
                <a:latin typeface="Symbol" panose="05050102010706020507" pitchFamily="18" charset="2"/>
              </a:rPr>
              <a:t> </a:t>
            </a:r>
            <a:r>
              <a:rPr lang="en-GB" altLang="en-US" sz="1763" dirty="0" err="1">
                <a:latin typeface="Tahoma" panose="020B0604030504040204" pitchFamily="34" charset="0"/>
              </a:rPr>
              <a:t>Frutiger</a:t>
            </a:r>
            <a:r>
              <a:rPr lang="en-GB" altLang="en-US" sz="1763" dirty="0">
                <a:latin typeface="Tahoma" panose="020B0604030504040204" pitchFamily="34" charset="0"/>
              </a:rPr>
              <a:t> &amp; Solanki (1998)]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err="1">
                <a:latin typeface="Tahoma" panose="020B0604030504040204" pitchFamily="34" charset="0"/>
              </a:rPr>
              <a:t>Bellot</a:t>
            </a:r>
            <a:r>
              <a:rPr lang="en-GB" altLang="en-US" sz="1763" dirty="0">
                <a:latin typeface="Tahoma" panose="020B0604030504040204" pitchFamily="34" charset="0"/>
              </a:rPr>
              <a:t> Rubio (2003) [see also </a:t>
            </a:r>
            <a:r>
              <a:rPr lang="en-GB" altLang="en-US" sz="1763" dirty="0" err="1">
                <a:latin typeface="Tahoma" panose="020B0604030504040204" pitchFamily="34" charset="0"/>
              </a:rPr>
              <a:t>Borrero</a:t>
            </a:r>
            <a:r>
              <a:rPr lang="en-GB" altLang="en-US" sz="1763" dirty="0">
                <a:latin typeface="Tahoma" panose="020B0604030504040204" pitchFamily="34" charset="0"/>
              </a:rPr>
              <a:t>, </a:t>
            </a:r>
            <a:r>
              <a:rPr lang="en-GB" altLang="en-US" sz="1763" dirty="0" err="1">
                <a:latin typeface="Tahoma" panose="020B0604030504040204" pitchFamily="34" charset="0"/>
              </a:rPr>
              <a:t>Lagg</a:t>
            </a:r>
            <a:r>
              <a:rPr lang="en-GB" altLang="en-US" sz="1763" dirty="0">
                <a:latin typeface="Tahoma" panose="020B0604030504040204" pitchFamily="34" charset="0"/>
              </a:rPr>
              <a:t>, Solanki &amp; </a:t>
            </a:r>
            <a:r>
              <a:rPr lang="en-GB" altLang="en-US" sz="1763" dirty="0" err="1">
                <a:latin typeface="Tahoma" panose="020B0604030504040204" pitchFamily="34" charset="0"/>
              </a:rPr>
              <a:t>Collados</a:t>
            </a:r>
            <a:r>
              <a:rPr lang="en-GB" altLang="en-US" sz="1763" dirty="0">
                <a:latin typeface="Tahoma" panose="020B0604030504040204" pitchFamily="34" charset="0"/>
              </a:rPr>
              <a:t> (2005)]: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Uncombed</a:t>
            </a:r>
            <a:r>
              <a:rPr lang="en-GB" altLang="en-US" sz="1763" dirty="0">
                <a:latin typeface="Tahoma" panose="020B0604030504040204" pitchFamily="34" charset="0"/>
              </a:rPr>
              <a:t> penumbral model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err="1">
                <a:latin typeface="Tahoma" panose="020B0604030504040204" pitchFamily="34" charset="0"/>
              </a:rPr>
              <a:t>Socas</a:t>
            </a:r>
            <a:r>
              <a:rPr lang="en-GB" altLang="en-US" sz="1763" dirty="0">
                <a:latin typeface="Tahoma" panose="020B0604030504040204" pitchFamily="34" charset="0"/>
              </a:rPr>
              <a:t> Navarro, Trujillo Bueno &amp; Ruiz Cobo (2000):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SIR-NLTE</a:t>
            </a:r>
            <a:r>
              <a:rPr lang="en-GB" altLang="en-US" sz="1763" dirty="0">
                <a:latin typeface="Tahoma" panose="020B0604030504040204" pitchFamily="34" charset="0"/>
              </a:rPr>
              <a:t> code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Tahoma" panose="020B0604030504040204" pitchFamily="34" charset="0"/>
              </a:rPr>
              <a:t>Sánchez Almeida et al (1996):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MISMA</a:t>
            </a:r>
            <a:r>
              <a:rPr lang="en-GB" altLang="en-US" sz="1763" dirty="0">
                <a:latin typeface="Tahoma" panose="020B0604030504040204" pitchFamily="34" charset="0"/>
              </a:rPr>
              <a:t> code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Tahoma" panose="020B0604030504040204" pitchFamily="34" charset="0"/>
              </a:rPr>
              <a:t>Allende Prieto, Ruiz Cobo &amp; </a:t>
            </a:r>
            <a:r>
              <a:rPr lang="en-GB" altLang="en-US" sz="1763" dirty="0" err="1">
                <a:latin typeface="Tahoma" panose="020B0604030504040204" pitchFamily="34" charset="0"/>
              </a:rPr>
              <a:t>García</a:t>
            </a:r>
            <a:r>
              <a:rPr lang="en-GB" altLang="en-US" sz="1763" dirty="0">
                <a:latin typeface="Tahoma" panose="020B0604030504040204" pitchFamily="34" charset="0"/>
              </a:rPr>
              <a:t> </a:t>
            </a:r>
            <a:r>
              <a:rPr lang="en-GB" altLang="en-US" sz="1763" dirty="0" err="1">
                <a:latin typeface="Tahoma" panose="020B0604030504040204" pitchFamily="34" charset="0"/>
              </a:rPr>
              <a:t>López</a:t>
            </a:r>
            <a:r>
              <a:rPr lang="en-GB" altLang="en-US" sz="1763" dirty="0">
                <a:latin typeface="Tahoma" panose="020B0604030504040204" pitchFamily="34" charset="0"/>
              </a:rPr>
              <a:t> (1998): </a:t>
            </a: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MISS</a:t>
            </a:r>
            <a:r>
              <a:rPr lang="en-GB" altLang="en-US" sz="1763" dirty="0">
                <a:latin typeface="Tahoma" panose="020B0604030504040204" pitchFamily="34" charset="0"/>
              </a:rPr>
              <a:t> code [see also </a:t>
            </a:r>
            <a:r>
              <a:rPr lang="en-GB" altLang="en-US" sz="1763" dirty="0" err="1">
                <a:latin typeface="Tahoma" panose="020B0604030504040204" pitchFamily="34" charset="0"/>
              </a:rPr>
              <a:t>Frutiger</a:t>
            </a:r>
            <a:r>
              <a:rPr lang="en-GB" altLang="en-US" sz="1763" dirty="0">
                <a:latin typeface="Tahoma" panose="020B0604030504040204" pitchFamily="34" charset="0"/>
              </a:rPr>
              <a:t> et al (2000), </a:t>
            </a:r>
            <a:r>
              <a:rPr lang="en-GB" altLang="en-US" sz="1763" dirty="0" err="1">
                <a:latin typeface="Tahoma" panose="020B0604030504040204" pitchFamily="34" charset="0"/>
              </a:rPr>
              <a:t>Rüedi</a:t>
            </a:r>
            <a:r>
              <a:rPr lang="en-GB" altLang="en-US" sz="1763" dirty="0">
                <a:latin typeface="Tahoma" panose="020B0604030504040204" pitchFamily="34" charset="0"/>
              </a:rPr>
              <a:t> et al (1997)]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u="sng" dirty="0"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16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84813" y="843110"/>
            <a:ext cx="9639786" cy="643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2. SIR </a:t>
            </a:r>
            <a:r>
              <a:rPr lang="en-GB" altLang="en-US" sz="1763" dirty="0">
                <a:latin typeface="Tahoma" panose="020B0604030504040204" pitchFamily="34" charset="0"/>
              </a:rPr>
              <a:t>family</a:t>
            </a:r>
          </a:p>
          <a:p>
            <a:pPr eaLnBrk="1" hangingPunct="1"/>
            <a:endParaRPr lang="en-GB" altLang="en-US" sz="1763" dirty="0">
              <a:latin typeface="Tahoma" panose="020B060403050404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Advantages: 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Tahoma" panose="020B0604030504040204" pitchFamily="34" charset="0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Tahoma" panose="020B0604030504040204" pitchFamily="34" charset="0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 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Tahoma" panose="020B0604030504040204" pitchFamily="34" charset="0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 - adaptation 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Tahoma" panose="020B0604030504040204" pitchFamily="34" charset="0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 - 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Tahoma" panose="020B0604030504040204" pitchFamily="34" charset="0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Tahoma" panose="020B0604030504040204" pitchFamily="34" charset="0"/>
              </a:rPr>
              <a:t>                          - uncertainties </a:t>
            </a:r>
            <a:r>
              <a:rPr lang="en-GB" altLang="en-US" sz="1763" dirty="0" smtClean="0">
                <a:solidFill>
                  <a:srgbClr val="0000FF"/>
                </a:solidFill>
                <a:latin typeface="Tahoma" panose="020B0604030504040204" pitchFamily="34" charset="0"/>
              </a:rPr>
              <a:t>estimation.</a:t>
            </a:r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Shortcoming:- 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Unicity                   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Tahoma" panose="020B0604030504040204" pitchFamily="34" charset="0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1300825" y="1000537"/>
            <a:ext cx="8250928" cy="416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>
                <a:latin typeface="Tahoma" panose="020B0604030504040204" pitchFamily="34" charset="0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>
                <a:latin typeface="Tahoma" panose="020B0604030504040204" pitchFamily="34" charset="0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u="sng">
                <a:latin typeface="Tahoma" panose="020B0604030504040204" pitchFamily="34" charset="0"/>
              </a:rPr>
              <a:t>Rees et al (2000); Socas Navarro et al (2001); López Ariste &amp; Casini (2002)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>
                <a:latin typeface="Tahoma" panose="020B0604030504040204" pitchFamily="34" charset="0"/>
              </a:rPr>
              <a:t>Since 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>
                <a:solidFill>
                  <a:srgbClr val="0000FF"/>
                </a:solidFill>
                <a:latin typeface="Tahoma" panose="020B0604030504040204" pitchFamily="34" charset="0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>
                <a:solidFill>
                  <a:srgbClr val="0000FF"/>
                </a:solidFill>
                <a:latin typeface="Tahoma" panose="020B0604030504040204" pitchFamily="34" charset="0"/>
              </a:rPr>
              <a:t>                           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>
                <a:solidFill>
                  <a:srgbClr val="FF0000"/>
                </a:solidFill>
                <a:latin typeface="Tahoma" panose="020B0604030504040204" pitchFamily="34" charset="0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>
                <a:solidFill>
                  <a:srgbClr val="FF0000"/>
                </a:solidFill>
                <a:latin typeface="Tahoma" panose="020B0604030504040204" pitchFamily="34" charset="0"/>
              </a:rPr>
              <a:t>                           - slightly more inaccurate that ME inversions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dirty="0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dirty="0" smtClean="0">
                <a:solidFill>
                  <a:srgbClr val="FFFFFF"/>
                </a:solidFill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/>
              <a:t>Conclusions</a:t>
            </a:r>
          </a:p>
        </p:txBody>
      </p:sp>
      <p:sp>
        <p:nvSpPr>
          <p:cNvPr id="654339" name="Line 3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2692614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ME</a:t>
            </a:r>
            <a:r>
              <a:rPr lang="en-GB" altLang="en-US" sz="1983" dirty="0">
                <a:latin typeface="Tahoma" panose="020B0604030504040204" pitchFamily="34" charset="0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you do not know the physics</a:t>
            </a:r>
            <a:r>
              <a:rPr lang="en-GB" altLang="en-US" sz="1983" dirty="0">
                <a:latin typeface="Tahoma" panose="020B0604030504040204" pitchFamily="34" charset="0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few spectral</a:t>
            </a:r>
            <a:r>
              <a:rPr lang="en-GB" altLang="en-US" sz="1983" dirty="0">
                <a:latin typeface="Tahoma" panose="020B0604030504040204" pitchFamily="34" charset="0"/>
              </a:rPr>
              <a:t> points.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PCA</a:t>
            </a:r>
            <a:r>
              <a:rPr lang="en-GB" altLang="en-US" sz="1983" dirty="0">
                <a:latin typeface="Tahoma" panose="020B0604030504040204" pitchFamily="34" charset="0"/>
              </a:rPr>
              <a:t> when you need </a:t>
            </a: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fast results</a:t>
            </a:r>
            <a:r>
              <a:rPr lang="en-GB" altLang="en-US" sz="1983" dirty="0"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SIR</a:t>
            </a:r>
            <a:r>
              <a:rPr lang="en-GB" altLang="en-US" sz="1983" dirty="0">
                <a:latin typeface="Tahoma" panose="020B0604030504040204" pitchFamily="34" charset="0"/>
              </a:rPr>
              <a:t> 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your knowledge</a:t>
            </a:r>
            <a:r>
              <a:rPr lang="en-GB" altLang="en-US" sz="1983" dirty="0">
                <a:latin typeface="Tahoma" panose="020B0604030504040204" pitchFamily="34" charset="0"/>
              </a:rPr>
              <a:t> of the formation of the lines used </a:t>
            </a:r>
            <a:r>
              <a:rPr lang="en-GB" altLang="en-US" sz="1983" dirty="0">
                <a:solidFill>
                  <a:srgbClr val="FF0000"/>
                </a:solidFill>
                <a:latin typeface="Tahoma" panose="020B0604030504040204" pitchFamily="34" charset="0"/>
              </a:rPr>
              <a:t>is appropriate.</a:t>
            </a:r>
            <a:endParaRPr lang="en-GB" altLang="en-US" sz="1763" dirty="0">
              <a:latin typeface="Tahoma" panose="020B0604030504040204" pitchFamily="34" charset="0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spc="-5" smtClean="0">
                <a:solidFill>
                  <a:srgbClr val="FFFFFF"/>
                </a:solidFill>
              </a:rPr>
              <a:t>How to choose an inversion</a:t>
            </a:r>
            <a:r>
              <a:rPr lang="en-US" sz="3100" kern="0" spc="-25" smtClean="0">
                <a:solidFill>
                  <a:srgbClr val="FFFFFF"/>
                </a:solidFill>
              </a:rPr>
              <a:t> </a:t>
            </a:r>
            <a:r>
              <a:rPr lang="en-US" sz="3100" kern="0" smtClean="0">
                <a:solidFill>
                  <a:srgbClr val="FFFFFF"/>
                </a:solidFill>
              </a:rPr>
              <a:t>technique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84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9" name="Picture 9" descr="TIP_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9" y="923572"/>
            <a:ext cx="9235722" cy="608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890" name="Text Box 10"/>
          <p:cNvSpPr txBox="1">
            <a:spLocks noChangeArrowheads="1"/>
          </p:cNvSpPr>
          <p:nvPr/>
        </p:nvSpPr>
        <p:spPr bwMode="auto">
          <a:xfrm>
            <a:off x="2911828" y="6548967"/>
            <a:ext cx="5121628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s-ES" altLang="en-US" sz="2204">
                <a:solidFill>
                  <a:schemeClr val="bg1"/>
                </a:solidFill>
              </a:rPr>
              <a:t>Parámetros</a:t>
            </a:r>
            <a:r>
              <a:rPr lang="es-ES" altLang="en-US" sz="2204"/>
              <a:t> </a:t>
            </a:r>
            <a:r>
              <a:rPr lang="es-ES" altLang="en-US" sz="2204">
                <a:solidFill>
                  <a:schemeClr val="bg1"/>
                </a:solidFill>
              </a:rPr>
              <a:t>de Stokes medidos con TIP</a:t>
            </a:r>
          </a:p>
        </p:txBody>
      </p:sp>
      <p:sp>
        <p:nvSpPr>
          <p:cNvPr id="250891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0"/>
            <a:ext cx="9235722" cy="630942"/>
          </a:xfrm>
        </p:spPr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58773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66" name="Picture 10" descr="perfi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02286"/>
            <a:ext cx="8815917" cy="63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66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5’ oscillation (SIR inversion)</a:t>
            </a:r>
          </a:p>
        </p:txBody>
      </p:sp>
    </p:spTree>
    <p:extLst>
      <p:ext uri="{BB962C8B-B14F-4D97-AF65-F5344CB8AC3E}">
        <p14:creationId xmlns:p14="http://schemas.microsoft.com/office/powerpoint/2010/main" val="30619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468769"/>
              </p:ext>
            </p:extLst>
          </p:nvPr>
        </p:nvGraphicFramePr>
        <p:xfrm>
          <a:off x="2222501" y="1385571"/>
          <a:ext cx="2438399" cy="94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cuación" r:id="rId4" imgW="1015920" imgH="393480" progId="Equation.3">
                  <p:embed/>
                </p:oleObj>
              </mc:Choice>
              <mc:Fallback>
                <p:oleObj name="Ecuación" r:id="rId4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1385571"/>
                        <a:ext cx="2438399" cy="944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619499"/>
              </p:ext>
            </p:extLst>
          </p:nvPr>
        </p:nvGraphicFramePr>
        <p:xfrm>
          <a:off x="2222500" y="3718865"/>
          <a:ext cx="4648200" cy="11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cuación" r:id="rId6" imgW="1968480" imgH="482400" progId="Equation.3">
                  <p:embed/>
                </p:oleObj>
              </mc:Choice>
              <mc:Fallback>
                <p:oleObj name="Ecuación" r:id="rId6" imgW="19684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0" y="3718865"/>
                        <a:ext cx="4648200" cy="11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11" name="Picture 7" descr="model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/>
          <a:stretch>
            <a:fillRect/>
          </a:stretch>
        </p:blipFill>
        <p:spPr bwMode="auto">
          <a:xfrm>
            <a:off x="728839" y="2072790"/>
            <a:ext cx="9235722" cy="35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5’ oscillation (SIR inversion)</a:t>
            </a:r>
          </a:p>
        </p:txBody>
      </p:sp>
    </p:spTree>
    <p:extLst>
      <p:ext uri="{BB962C8B-B14F-4D97-AF65-F5344CB8AC3E}">
        <p14:creationId xmlns:p14="http://schemas.microsoft.com/office/powerpoint/2010/main" val="16053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9" name="Picture 1031" descr="lagr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3825" r="2678" b="2498"/>
          <a:stretch>
            <a:fillRect/>
          </a:stretch>
        </p:blipFill>
        <p:spPr bwMode="auto">
          <a:xfrm>
            <a:off x="896761" y="1091495"/>
            <a:ext cx="8731956" cy="629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0760" name="Rectangle 10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5’ oscillation (SIR inversion)</a:t>
            </a:r>
          </a:p>
        </p:txBody>
      </p:sp>
    </p:spTree>
    <p:extLst>
      <p:ext uri="{BB962C8B-B14F-4D97-AF65-F5344CB8AC3E}">
        <p14:creationId xmlns:p14="http://schemas.microsoft.com/office/powerpoint/2010/main" val="38411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578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1" y="1007533"/>
            <a:ext cx="45339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6579" name="Picture 3" descr="clau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07533"/>
            <a:ext cx="45339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6582" name="Picture 6" descr="asp_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2" y="839611"/>
            <a:ext cx="4586376" cy="65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354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85810" y="251884"/>
            <a:ext cx="10428988" cy="474745"/>
          </a:xfrm>
        </p:spPr>
        <p:txBody>
          <a:bodyPr/>
          <a:lstStyle/>
          <a:p>
            <a:r>
              <a:rPr lang="en-GB" altLang="en-US" sz="3085"/>
              <a:t>The structure of the penumbra</a:t>
            </a:r>
          </a:p>
        </p:txBody>
      </p:sp>
      <p:pic>
        <p:nvPicPr>
          <p:cNvPr id="508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5" y="2002823"/>
            <a:ext cx="8647994" cy="392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9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86" name="Picture 6" descr="temperatu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06" y="167922"/>
            <a:ext cx="4586376" cy="72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287" name="Picture 7" descr="veloci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20" y="921824"/>
            <a:ext cx="4728060" cy="6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288" name="Rectangle 8"/>
          <p:cNvSpPr>
            <a:spLocks noChangeArrowheads="1"/>
          </p:cNvSpPr>
          <p:nvPr/>
        </p:nvSpPr>
        <p:spPr bwMode="auto">
          <a:xfrm>
            <a:off x="639631" y="349838"/>
            <a:ext cx="4687502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n-US" sz="3085" i="1">
                <a:solidFill>
                  <a:srgbClr val="0066CC"/>
                </a:solidFill>
                <a:latin typeface="Comic Sans MS" panose="030F0702030302020204" pitchFamily="66" charset="0"/>
              </a:rPr>
              <a:t> Sunspot (SIR inversion)</a:t>
            </a:r>
            <a:endParaRPr lang="en-GB" altLang="en-US" sz="3085" i="1">
              <a:solidFill>
                <a:srgbClr val="0066CC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7" name="Picture 1033" descr="cam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/>
          <a:stretch>
            <a:fillRect/>
          </a:stretch>
        </p:blipFill>
        <p:spPr bwMode="auto">
          <a:xfrm>
            <a:off x="749830" y="1635493"/>
            <a:ext cx="4280268" cy="57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338" name="Picture 1034" descr="gam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/>
          <a:stretch>
            <a:fillRect/>
          </a:stretch>
        </p:blipFill>
        <p:spPr bwMode="auto">
          <a:xfrm>
            <a:off x="5010856" y="1635494"/>
            <a:ext cx="4986941" cy="550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5340" name="Rectangle 1036"/>
          <p:cNvSpPr>
            <a:spLocks noChangeArrowheads="1"/>
          </p:cNvSpPr>
          <p:nvPr/>
        </p:nvSpPr>
        <p:spPr bwMode="auto">
          <a:xfrm>
            <a:off x="728839" y="83961"/>
            <a:ext cx="9235722" cy="83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1pPr>
            <a:lvl2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2pPr>
            <a:lvl3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3pPr>
            <a:lvl4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4pPr>
            <a:lvl5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s-ES_tradnl" altLang="en-US" sz="3085" i="1"/>
              <a:t>Sunspot (SIR inversion)</a:t>
            </a:r>
          </a:p>
        </p:txBody>
      </p:sp>
      <p:sp>
        <p:nvSpPr>
          <p:cNvPr id="355341" name="Text Box 1037"/>
          <p:cNvSpPr txBox="1">
            <a:spLocks noChangeArrowheads="1"/>
          </p:cNvSpPr>
          <p:nvPr/>
        </p:nvSpPr>
        <p:spPr bwMode="auto">
          <a:xfrm rot="16200000">
            <a:off x="8933415" y="4083708"/>
            <a:ext cx="2300185" cy="2619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102" b="1">
                <a:solidFill>
                  <a:srgbClr val="000000"/>
                </a:solidFill>
              </a:rPr>
              <a:t>Magnetic field Inclination (º)</a:t>
            </a:r>
          </a:p>
        </p:txBody>
      </p:sp>
      <p:sp>
        <p:nvSpPr>
          <p:cNvPr id="355342" name="Text Box 1038"/>
          <p:cNvSpPr txBox="1">
            <a:spLocks noChangeArrowheads="1"/>
          </p:cNvSpPr>
          <p:nvPr/>
        </p:nvSpPr>
        <p:spPr bwMode="auto">
          <a:xfrm>
            <a:off x="744583" y="6318074"/>
            <a:ext cx="2618537" cy="4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645">
                <a:latin typeface="Symbol" panose="05050102010706020507" pitchFamily="18" charset="2"/>
              </a:rPr>
              <a:t> </a:t>
            </a:r>
            <a:r>
              <a:rPr lang="en-GB" altLang="en-US" sz="2645"/>
              <a:t>  </a:t>
            </a:r>
            <a:r>
              <a:rPr lang="en-GB" altLang="en-US" sz="1102" b="1">
                <a:solidFill>
                  <a:srgbClr val="000000"/>
                </a:solidFill>
              </a:rPr>
              <a:t>Magnetic field strength (G)</a:t>
            </a:r>
          </a:p>
        </p:txBody>
      </p:sp>
    </p:spTree>
    <p:extLst>
      <p:ext uri="{BB962C8B-B14F-4D97-AF65-F5344CB8AC3E}">
        <p14:creationId xmlns:p14="http://schemas.microsoft.com/office/powerpoint/2010/main" val="38961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85" name="Picture 1033" descr="n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6627"/>
          <a:stretch>
            <a:fillRect/>
          </a:stretch>
        </p:blipFill>
        <p:spPr bwMode="auto">
          <a:xfrm>
            <a:off x="665869" y="1091495"/>
            <a:ext cx="7364089" cy="537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384" name="Picture 1032" descr="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r="3847"/>
          <a:stretch>
            <a:fillRect/>
          </a:stretch>
        </p:blipFill>
        <p:spPr bwMode="auto">
          <a:xfrm>
            <a:off x="6102350" y="4665090"/>
            <a:ext cx="4030133" cy="2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388" name="Rectangle 1036"/>
          <p:cNvSpPr>
            <a:spLocks noChangeArrowheads="1"/>
          </p:cNvSpPr>
          <p:nvPr/>
        </p:nvSpPr>
        <p:spPr bwMode="auto">
          <a:xfrm>
            <a:off x="728839" y="83961"/>
            <a:ext cx="9235722" cy="83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1pPr>
            <a:lvl2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2pPr>
            <a:lvl3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3pPr>
            <a:lvl4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4pPr>
            <a:lvl5pPr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6CC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s-ES_tradnl" altLang="en-US" sz="3085" i="1"/>
              <a:t>Sunspot (SIR inversion)</a:t>
            </a:r>
          </a:p>
        </p:txBody>
      </p:sp>
      <p:sp>
        <p:nvSpPr>
          <p:cNvPr id="357389" name="Text Box 1037"/>
          <p:cNvSpPr txBox="1">
            <a:spLocks noChangeArrowheads="1"/>
          </p:cNvSpPr>
          <p:nvPr/>
        </p:nvSpPr>
        <p:spPr bwMode="auto">
          <a:xfrm>
            <a:off x="1141648" y="6237611"/>
            <a:ext cx="4364229" cy="4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/>
              <a:t>Westendorp Plaza et al</a:t>
            </a:r>
            <a:r>
              <a:rPr lang="en-GB" altLang="en-US" sz="2645">
                <a:latin typeface="Symbol" panose="05050102010706020507" pitchFamily="18" charset="2"/>
              </a:rPr>
              <a:t> </a:t>
            </a:r>
            <a:r>
              <a:rPr lang="en-GB" altLang="en-US" sz="1983"/>
              <a:t>(1997)</a:t>
            </a:r>
            <a:r>
              <a:rPr lang="en-GB" altLang="en-US" sz="2645">
                <a:latin typeface="Symbol" panose="05050102010706020507" pitchFamily="18" charset="2"/>
              </a:rPr>
              <a:t> </a:t>
            </a:r>
            <a:r>
              <a:rPr lang="en-GB" altLang="en-US" sz="1983"/>
              <a:t>Nature</a:t>
            </a:r>
          </a:p>
        </p:txBody>
      </p:sp>
      <p:sp>
        <p:nvSpPr>
          <p:cNvPr id="357391" name="AutoShape 103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1871117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0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" y="1397604"/>
            <a:ext cx="9282950" cy="82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90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/>
          <a:stretch>
            <a:fillRect/>
          </a:stretch>
        </p:blipFill>
        <p:spPr bwMode="auto">
          <a:xfrm>
            <a:off x="825045" y="2693752"/>
            <a:ext cx="9202487" cy="322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9049" name="AutoShape 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599050" name="Text Box 10"/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728839" y="0"/>
            <a:ext cx="9235722" cy="305148"/>
          </a:xfrm>
          <a:noFill/>
          <a:ln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GB" altLang="en-US" sz="1983" b="1">
                <a:solidFill>
                  <a:srgbClr val="000000"/>
                </a:solidFill>
                <a:latin typeface="Tahoma" panose="020B0604030504040204" pitchFamily="34" charset="0"/>
              </a:rPr>
              <a:t>ApJ (2006), 640,</a:t>
            </a:r>
            <a:r>
              <a:rPr lang="en-GB" altLang="en-US" sz="1983">
                <a:solidFill>
                  <a:srgbClr val="000000"/>
                </a:solidFill>
                <a:latin typeface="Tahoma" panose="020B0604030504040204" pitchFamily="34" charset="0"/>
              </a:rPr>
              <a:t>1153</a:t>
            </a:r>
          </a:p>
        </p:txBody>
      </p:sp>
    </p:spTree>
    <p:extLst>
      <p:ext uri="{BB962C8B-B14F-4D97-AF65-F5344CB8AC3E}">
        <p14:creationId xmlns:p14="http://schemas.microsoft.com/office/powerpoint/2010/main" val="673827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4" name="Text Box 6"/>
          <p:cNvSpPr txBox="1">
            <a:spLocks noChangeArrowheads="1"/>
          </p:cNvSpPr>
          <p:nvPr/>
        </p:nvSpPr>
        <p:spPr bwMode="auto">
          <a:xfrm>
            <a:off x="427979" y="127692"/>
            <a:ext cx="3251744" cy="39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b="1">
                <a:solidFill>
                  <a:srgbClr val="000000"/>
                </a:solidFill>
              </a:rPr>
              <a:t> ApJ (2006) 638, 539</a:t>
            </a:r>
            <a:endParaRPr lang="en-GB" altLang="en-US" sz="1983">
              <a:solidFill>
                <a:srgbClr val="000000"/>
              </a:solidFill>
            </a:endParaRPr>
          </a:p>
        </p:txBody>
      </p:sp>
      <p:pic>
        <p:nvPicPr>
          <p:cNvPr id="611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23" y="-29737"/>
            <a:ext cx="6666162" cy="18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13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2" y="1691467"/>
            <a:ext cx="9893418" cy="589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1333" name="AutoShape 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868357" y="6555964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1708858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0"/>
            <a:ext cx="9235722" cy="630942"/>
          </a:xfrm>
        </p:spPr>
        <p:txBody>
          <a:bodyPr/>
          <a:lstStyle/>
          <a:p>
            <a:r>
              <a:rPr lang="en-GB" altLang="en-US" dirty="0"/>
              <a:t>Present IMs</a:t>
            </a:r>
          </a:p>
        </p:txBody>
      </p:sp>
      <p:sp>
        <p:nvSpPr>
          <p:cNvPr id="601096" name="AutoShape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0109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" y="921823"/>
            <a:ext cx="8460831" cy="228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109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98" y="3242999"/>
            <a:ext cx="5314039" cy="378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109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5" y="3319963"/>
            <a:ext cx="4442942" cy="323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32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 smtClean="0">
                <a:solidFill>
                  <a:srgbClr val="FFFFFF"/>
                </a:solidFill>
              </a:rPr>
              <a:t>1) The 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967013"/>
              </p:ext>
            </p:extLst>
          </p:nvPr>
        </p:nvGraphicFramePr>
        <p:xfrm>
          <a:off x="2222501" y="1356390"/>
          <a:ext cx="2513700" cy="974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4" name="Ecuación" r:id="rId4" imgW="1015920" imgH="393480" progId="Equation.3">
                  <p:embed/>
                </p:oleObj>
              </mc:Choice>
              <mc:Fallback>
                <p:oleObj name="Ecuación" r:id="rId4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1356390"/>
                        <a:ext cx="2513700" cy="974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11157"/>
              </p:ext>
            </p:extLst>
          </p:nvPr>
        </p:nvGraphicFramePr>
        <p:xfrm>
          <a:off x="2271123" y="3544946"/>
          <a:ext cx="5562600" cy="134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5" name="Ecuación" r:id="rId6" imgW="1968480" imgH="482400" progId="Equation.3">
                  <p:embed/>
                </p:oleObj>
              </mc:Choice>
              <mc:Fallback>
                <p:oleObj name="Ecuación" r:id="rId6" imgW="19684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1123" y="3544946"/>
                        <a:ext cx="5562600" cy="134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lipse 10"/>
          <p:cNvSpPr/>
          <p:nvPr/>
        </p:nvSpPr>
        <p:spPr>
          <a:xfrm>
            <a:off x="6985000" y="3673475"/>
            <a:ext cx="5715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96" name="Ecuación" r:id="rId8" imgW="812520" imgH="431640" progId="Equation.3">
                    <p:embed/>
                  </p:oleObj>
                </mc:Choice>
                <mc:Fallback>
                  <p:oleObj name="Ecuación" r:id="rId8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97" name="Ecuación" r:id="rId10" imgW="609480" imgH="228600" progId="Equation.3">
                      <p:embed/>
                    </p:oleObj>
                  </mc:Choice>
                  <mc:Fallback>
                    <p:oleObj name="Ecuación" r:id="rId10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98" name="Ecuación" r:id="rId12" imgW="596880" imgH="228600" progId="Equation.3">
                      <p:embed/>
                    </p:oleObj>
                  </mc:Choice>
                  <mc:Fallback>
                    <p:oleObj name="Ecuación" r:id="rId12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</a:t>
              </a:r>
              <a:r>
                <a:rPr lang="es-ES" dirty="0" err="1" smtClean="0"/>
                <a:t>gram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022566"/>
              </p:ext>
            </p:extLst>
          </p:nvPr>
        </p:nvGraphicFramePr>
        <p:xfrm>
          <a:off x="7861300" y="3930651"/>
          <a:ext cx="2109766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9" name="Ecuación" r:id="rId14" imgW="711000" imgH="228600" progId="Equation.3">
                  <p:embed/>
                </p:oleObj>
              </mc:Choice>
              <mc:Fallback>
                <p:oleObj name="Ecuación" r:id="rId14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61300" y="3930651"/>
                        <a:ext cx="2109766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52476"/>
            <a:ext cx="3666302" cy="339195"/>
          </a:xfrm>
        </p:spPr>
        <p:txBody>
          <a:bodyPr/>
          <a:lstStyle/>
          <a:p>
            <a:r>
              <a:rPr lang="en-GB" altLang="en-US" sz="2204" b="1">
                <a:solidFill>
                  <a:srgbClr val="000000"/>
                </a:solidFill>
                <a:latin typeface="Tahoma" panose="020B0604030504040204" pitchFamily="34" charset="0"/>
              </a:rPr>
              <a:t>A&amp;A (2006) 453,</a:t>
            </a:r>
            <a:r>
              <a:rPr lang="en-GB" altLang="en-US" sz="2204">
                <a:solidFill>
                  <a:srgbClr val="000000"/>
                </a:solidFill>
                <a:latin typeface="Tahoma" panose="020B0604030504040204" pitchFamily="34" charset="0"/>
              </a:rPr>
              <a:t>1079</a:t>
            </a:r>
            <a:endParaRPr lang="en-GB" altLang="en-US"/>
          </a:p>
        </p:txBody>
      </p:sp>
      <p:sp>
        <p:nvSpPr>
          <p:cNvPr id="607239" name="AutoShape 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0724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5" y="48978"/>
            <a:ext cx="5473214" cy="78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72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0" y="921824"/>
            <a:ext cx="3846468" cy="36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724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67" y="762647"/>
            <a:ext cx="5307042" cy="626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724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69" y="4654595"/>
            <a:ext cx="4154326" cy="205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822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0"/>
            <a:ext cx="9235722" cy="630942"/>
          </a:xfrm>
        </p:spPr>
        <p:txBody>
          <a:bodyPr/>
          <a:lstStyle/>
          <a:p>
            <a:r>
              <a:rPr lang="en-GB" altLang="en-US" dirty="0"/>
              <a:t>Present IMs</a:t>
            </a:r>
          </a:p>
        </p:txBody>
      </p:sp>
      <p:sp>
        <p:nvSpPr>
          <p:cNvPr id="605187" name="AutoShape 3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051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21" y="48978"/>
            <a:ext cx="5513446" cy="133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51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6" y="0"/>
            <a:ext cx="4523405" cy="755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519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68" y="1794669"/>
            <a:ext cx="4105348" cy="576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519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58" y="1478066"/>
            <a:ext cx="2672762" cy="27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370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AutoShape 2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133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79" y="1000537"/>
            <a:ext cx="9680016" cy="95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" y="428552"/>
            <a:ext cx="396716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14" y="1532290"/>
            <a:ext cx="4392216" cy="597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4" y="1479815"/>
            <a:ext cx="4476176" cy="602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21" y="524758"/>
            <a:ext cx="1675724" cy="38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11" b="1631"/>
          <a:stretch>
            <a:fillRect/>
          </a:stretch>
        </p:blipFill>
        <p:spPr bwMode="auto">
          <a:xfrm>
            <a:off x="6695326" y="540501"/>
            <a:ext cx="3489633" cy="302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685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00" y="843110"/>
            <a:ext cx="10148800" cy="16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79" y="166174"/>
            <a:ext cx="4364229" cy="43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8" y="2859926"/>
            <a:ext cx="9938897" cy="448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426" name="AutoShape 2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2254461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AutoShape 2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617476" name="Text Box 4"/>
          <p:cNvSpPr txBox="1">
            <a:spLocks noChangeArrowheads="1"/>
          </p:cNvSpPr>
          <p:nvPr/>
        </p:nvSpPr>
        <p:spPr bwMode="auto">
          <a:xfrm>
            <a:off x="825045" y="208155"/>
            <a:ext cx="4521655" cy="4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altLang="en-US" sz="2645">
              <a:latin typeface="Symbol" panose="05050102010706020507" pitchFamily="18" charset="2"/>
            </a:endParaRPr>
          </a:p>
        </p:txBody>
      </p:sp>
      <p:pic>
        <p:nvPicPr>
          <p:cNvPr id="6174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5" y="1416844"/>
            <a:ext cx="7299370" cy="616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4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" y="48977"/>
            <a:ext cx="8013038" cy="15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7092392" y="6263850"/>
            <a:ext cx="3272735" cy="39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sz="1983" b="1">
                <a:solidFill>
                  <a:srgbClr val="000000"/>
                </a:solidFill>
              </a:rPr>
              <a:t>ApJ (2006) 646, </a:t>
            </a:r>
            <a:r>
              <a:rPr lang="en-GB" altLang="en-US" sz="1983">
                <a:solidFill>
                  <a:srgbClr val="000000"/>
                </a:solidFill>
              </a:rPr>
              <a:t>1421</a:t>
            </a:r>
          </a:p>
        </p:txBody>
      </p:sp>
    </p:spTree>
    <p:extLst>
      <p:ext uri="{BB962C8B-B14F-4D97-AF65-F5344CB8AC3E}">
        <p14:creationId xmlns:p14="http://schemas.microsoft.com/office/powerpoint/2010/main" val="1419495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9" name="AutoShape 3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031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1" y="-22739"/>
            <a:ext cx="8207199" cy="118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314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1241925"/>
            <a:ext cx="10075333" cy="194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31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6" y="3164286"/>
            <a:ext cx="8490567" cy="414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73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3" name="AutoShape 3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630467" y="7031743"/>
            <a:ext cx="556242" cy="397067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pic>
        <p:nvPicPr>
          <p:cNvPr id="6092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52" y="48977"/>
            <a:ext cx="7617721" cy="205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928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51" y="2429625"/>
            <a:ext cx="6346061" cy="444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928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/>
          <a:stretch>
            <a:fillRect/>
          </a:stretch>
        </p:blipFill>
        <p:spPr bwMode="auto">
          <a:xfrm>
            <a:off x="347516" y="2508339"/>
            <a:ext cx="4149078" cy="359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863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4243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Inversions </a:t>
            </a:r>
            <a:r>
              <a:rPr sz="3100" spc="-5" dirty="0">
                <a:solidFill>
                  <a:srgbClr val="FFFFFF"/>
                </a:solidFill>
              </a:rPr>
              <a:t>based </a:t>
            </a:r>
            <a:r>
              <a:rPr sz="3100" dirty="0">
                <a:solidFill>
                  <a:srgbClr val="FFFFFF"/>
                </a:solidFill>
              </a:rPr>
              <a:t>on ME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atmospheres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7164705" cy="270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20" dirty="0">
                <a:latin typeface="Arial"/>
                <a:cs typeface="Arial"/>
              </a:rPr>
              <a:t>ME</a:t>
            </a:r>
            <a:r>
              <a:rPr sz="2250" spc="-5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atmosphere: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Source function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is linear with optical</a:t>
            </a:r>
            <a:r>
              <a:rPr sz="1850" spc="-5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Absorption matrix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does not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vary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with optical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8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Analytical Stokes</a:t>
            </a:r>
            <a:r>
              <a:rPr sz="2250" spc="-4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Fast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inversion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Smooth maps </a:t>
            </a:r>
            <a:r>
              <a:rPr sz="2250" spc="5" dirty="0">
                <a:latin typeface="Arial"/>
                <a:cs typeface="Arial"/>
              </a:rPr>
              <a:t>of physical</a:t>
            </a:r>
            <a:r>
              <a:rPr sz="2250" spc="-5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quantities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0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5" dirty="0">
                <a:latin typeface="Arial"/>
                <a:cs typeface="Arial"/>
              </a:rPr>
              <a:t>Results are </a:t>
            </a:r>
            <a:r>
              <a:rPr sz="2250" spc="10" dirty="0">
                <a:latin typeface="Arial"/>
                <a:cs typeface="Arial"/>
              </a:rPr>
              <a:t>reasonably </a:t>
            </a:r>
            <a:r>
              <a:rPr sz="2250" spc="5" dirty="0">
                <a:latin typeface="Arial"/>
                <a:cs typeface="Arial"/>
              </a:rPr>
              <a:t>accurate </a:t>
            </a:r>
            <a:r>
              <a:rPr sz="2250" spc="10" dirty="0">
                <a:latin typeface="Arial"/>
                <a:cs typeface="Arial"/>
              </a:rPr>
              <a:t>and easy to</a:t>
            </a:r>
            <a:r>
              <a:rPr sz="2250" spc="1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interpret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4295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585"/>
              </a:spcBef>
            </a:pPr>
            <a:r>
              <a:rPr sz="3100" dirty="0">
                <a:solidFill>
                  <a:srgbClr val="FFFFFF"/>
                </a:solidFill>
              </a:rPr>
              <a:t>ME </a:t>
            </a:r>
            <a:r>
              <a:rPr sz="3100" spc="-5" dirty="0">
                <a:solidFill>
                  <a:srgbClr val="FFFFFF"/>
                </a:solidFill>
              </a:rPr>
              <a:t>inversions of high-spatial </a:t>
            </a:r>
            <a:r>
              <a:rPr sz="3100" dirty="0">
                <a:solidFill>
                  <a:srgbClr val="FFFFFF"/>
                </a:solidFill>
              </a:rPr>
              <a:t>resolution</a:t>
            </a:r>
            <a:r>
              <a:rPr sz="3100" spc="3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profiles</a:t>
            </a:r>
            <a:endParaRPr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ME </a:t>
            </a:r>
            <a:r>
              <a:rPr sz="3100" spc="-5" dirty="0">
                <a:solidFill>
                  <a:srgbClr val="FFFFFF"/>
                </a:solidFill>
              </a:rPr>
              <a:t>inversions of high-spatial </a:t>
            </a:r>
            <a:r>
              <a:rPr sz="3100" dirty="0">
                <a:solidFill>
                  <a:srgbClr val="FFFFFF"/>
                </a:solidFill>
              </a:rPr>
              <a:t>resolution</a:t>
            </a:r>
            <a:r>
              <a:rPr sz="3100" spc="3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profiles</a:t>
            </a:r>
            <a:endParaRPr sz="3100" dirty="0"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39478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ME </a:t>
            </a:r>
            <a:r>
              <a:rPr sz="3100" spc="-5" dirty="0">
                <a:solidFill>
                  <a:srgbClr val="FFFFFF"/>
                </a:solidFill>
              </a:rPr>
              <a:t>inversions of high-spatial </a:t>
            </a:r>
            <a:r>
              <a:rPr sz="3100" dirty="0">
                <a:solidFill>
                  <a:srgbClr val="FFFFFF"/>
                </a:solidFill>
              </a:rPr>
              <a:t>resolution</a:t>
            </a:r>
            <a:r>
              <a:rPr sz="3100" spc="3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profiles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4243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Inversions </a:t>
            </a:r>
            <a:r>
              <a:rPr sz="3100" spc="-5" dirty="0">
                <a:solidFill>
                  <a:srgbClr val="FFFFFF"/>
                </a:solidFill>
              </a:rPr>
              <a:t>based </a:t>
            </a:r>
            <a:r>
              <a:rPr sz="3100" dirty="0">
                <a:solidFill>
                  <a:srgbClr val="FFFFFF"/>
                </a:solidFill>
              </a:rPr>
              <a:t>on ME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atmospheres</a:t>
            </a:r>
            <a:endParaRPr sz="31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5984240" cy="270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20" dirty="0">
                <a:solidFill>
                  <a:srgbClr val="B2B2B2"/>
                </a:solidFill>
                <a:latin typeface="Arial"/>
                <a:cs typeface="Arial"/>
              </a:rPr>
              <a:t>ME</a:t>
            </a:r>
            <a:r>
              <a:rPr sz="2250" spc="-5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atmosphere: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B2B2B2"/>
                </a:solidFill>
                <a:latin typeface="Arial"/>
                <a:cs typeface="Arial"/>
              </a:rPr>
              <a:t>Source function </a:t>
            </a:r>
            <a:r>
              <a:rPr sz="1850" dirty="0">
                <a:solidFill>
                  <a:srgbClr val="B2B2B2"/>
                </a:solidFill>
                <a:latin typeface="Arial"/>
                <a:cs typeface="Arial"/>
              </a:rPr>
              <a:t>is linear with optical</a:t>
            </a:r>
            <a:r>
              <a:rPr sz="1850" spc="-5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B2B2B2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B2B2B2"/>
                </a:solidFill>
                <a:latin typeface="Arial"/>
                <a:cs typeface="Arial"/>
              </a:rPr>
              <a:t>Absorption matrix </a:t>
            </a:r>
            <a:r>
              <a:rPr sz="1850" dirty="0">
                <a:solidFill>
                  <a:srgbClr val="B2B2B2"/>
                </a:solidFill>
                <a:latin typeface="Arial"/>
                <a:cs typeface="Arial"/>
              </a:rPr>
              <a:t>does not </a:t>
            </a:r>
            <a:r>
              <a:rPr sz="1850" spc="5" dirty="0">
                <a:solidFill>
                  <a:srgbClr val="B2B2B2"/>
                </a:solidFill>
                <a:latin typeface="Arial"/>
                <a:cs typeface="Arial"/>
              </a:rPr>
              <a:t>vary </a:t>
            </a:r>
            <a:r>
              <a:rPr sz="1850" dirty="0">
                <a:solidFill>
                  <a:srgbClr val="B2B2B2"/>
                </a:solidFill>
                <a:latin typeface="Arial"/>
                <a:cs typeface="Arial"/>
              </a:rPr>
              <a:t>with optical</a:t>
            </a:r>
            <a:r>
              <a:rPr sz="1850" spc="-4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B2B2B2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8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Analytical Stokes</a:t>
            </a:r>
            <a:r>
              <a:rPr sz="2250" spc="-4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Fast</a:t>
            </a:r>
            <a:r>
              <a:rPr sz="2250" spc="-6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inversion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Smooth maps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of physical</a:t>
            </a:r>
            <a:r>
              <a:rPr sz="2250" spc="-5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quantities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0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Results are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easy to</a:t>
            </a:r>
            <a:r>
              <a:rPr sz="2250" spc="-4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interpret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85" y="4961509"/>
            <a:ext cx="6280785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Simplistic treatment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radiation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transfer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5" dirty="0">
                <a:latin typeface="Arial"/>
                <a:cs typeface="Arial"/>
              </a:rPr>
              <a:t>Little </a:t>
            </a:r>
            <a:r>
              <a:rPr sz="2250" spc="10" dirty="0">
                <a:latin typeface="Arial"/>
                <a:cs typeface="Arial"/>
              </a:rPr>
              <a:t>thermal </a:t>
            </a:r>
            <a:r>
              <a:rPr sz="2250" spc="5" dirty="0">
                <a:latin typeface="Arial"/>
                <a:cs typeface="Arial"/>
              </a:rPr>
              <a:t>information. </a:t>
            </a:r>
            <a:r>
              <a:rPr sz="2250" spc="10" dirty="0">
                <a:latin typeface="Arial"/>
                <a:cs typeface="Arial"/>
              </a:rPr>
              <a:t>No </a:t>
            </a:r>
            <a:r>
              <a:rPr sz="2250" spc="5" dirty="0">
                <a:latin typeface="Arial"/>
                <a:cs typeface="Arial"/>
              </a:rPr>
              <a:t>height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variations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Cannot </a:t>
            </a:r>
            <a:r>
              <a:rPr sz="2250" spc="5" dirty="0">
                <a:latin typeface="Arial"/>
                <a:cs typeface="Arial"/>
              </a:rPr>
              <a:t>account </a:t>
            </a:r>
            <a:r>
              <a:rPr sz="2250" spc="10" dirty="0">
                <a:latin typeface="Arial"/>
                <a:cs typeface="Arial"/>
              </a:rPr>
              <a:t>for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asymmetric </a:t>
            </a:r>
            <a:r>
              <a:rPr sz="2250" spc="10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2250" spc="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Accounting for</a:t>
            </a:r>
            <a:r>
              <a:rPr sz="3100" spc="-5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30" y="3112604"/>
            <a:ext cx="2761983" cy="176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313" y="1355902"/>
            <a:ext cx="2357791" cy="3838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0841" y="1359192"/>
            <a:ext cx="2357791" cy="383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5648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Asymmetric Stokes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profiles</a:t>
            </a:r>
            <a:endParaRPr sz="3100" dirty="0"/>
          </a:p>
        </p:txBody>
      </p:sp>
      <p:sp>
        <p:nvSpPr>
          <p:cNvPr id="10" name="object 10"/>
          <p:cNvSpPr txBox="1"/>
          <p:nvPr/>
        </p:nvSpPr>
        <p:spPr>
          <a:xfrm>
            <a:off x="5294371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27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3991" y="4961305"/>
            <a:ext cx="2761983" cy="212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75" y="1175143"/>
            <a:ext cx="2809633" cy="175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275" y="1200606"/>
            <a:ext cx="16074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0" dirty="0">
                <a:latin typeface="Arial"/>
                <a:cs typeface="Arial"/>
              </a:rPr>
              <a:t>Continuum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intensity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8225" y="1182615"/>
            <a:ext cx="21448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Stokes </a:t>
            </a:r>
            <a:r>
              <a:rPr sz="1400" spc="-10" dirty="0">
                <a:latin typeface="Arial"/>
                <a:cs typeface="Arial"/>
              </a:rPr>
              <a:t>V at </a:t>
            </a:r>
            <a:r>
              <a:rPr sz="1400" dirty="0" smtClean="0">
                <a:latin typeface="Symbol"/>
                <a:cs typeface="Symbol"/>
              </a:rPr>
              <a:t></a:t>
            </a:r>
            <a:r>
              <a:rPr sz="1400" dirty="0" smtClean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= -3.8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lang="es-ES" sz="1400" spc="-434" dirty="0" smtClean="0">
                <a:latin typeface="Arial"/>
                <a:cs typeface="Arial"/>
              </a:rPr>
              <a:t>p   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367" y="4959986"/>
            <a:ext cx="532511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Spatial resolution:</a:t>
            </a:r>
            <a:r>
              <a:rPr sz="16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CC0000"/>
                </a:solidFill>
                <a:latin typeface="Symbol"/>
                <a:cs typeface="Symbol"/>
              </a:rPr>
              <a:t></a:t>
            </a: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0.4"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0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Quiet Sun at </a:t>
            </a:r>
            <a:r>
              <a:rPr sz="1650" spc="-15" dirty="0">
                <a:latin typeface="Arial"/>
                <a:cs typeface="Arial"/>
              </a:rPr>
              <a:t>center, </a:t>
            </a:r>
            <a:r>
              <a:rPr sz="1650" dirty="0">
                <a:latin typeface="Arial"/>
                <a:cs typeface="Arial"/>
              </a:rPr>
              <a:t>Fe I </a:t>
            </a:r>
            <a:r>
              <a:rPr sz="1650" spc="-5" dirty="0">
                <a:latin typeface="Arial"/>
                <a:cs typeface="Arial"/>
              </a:rPr>
              <a:t>630.15 </a:t>
            </a:r>
            <a:r>
              <a:rPr sz="1650" dirty="0">
                <a:latin typeface="Arial"/>
                <a:cs typeface="Arial"/>
              </a:rPr>
              <a:t>and </a:t>
            </a:r>
            <a:r>
              <a:rPr sz="1650" spc="-5" dirty="0">
                <a:latin typeface="Arial"/>
                <a:cs typeface="Arial"/>
              </a:rPr>
              <a:t>630.25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nm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1109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The </a:t>
            </a:r>
            <a:r>
              <a:rPr sz="3100" spc="-5" dirty="0">
                <a:solidFill>
                  <a:srgbClr val="FFFFFF"/>
                </a:solidFill>
              </a:rPr>
              <a:t>origin of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Accounting for</a:t>
            </a:r>
            <a:r>
              <a:rPr sz="3100" spc="-5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Accounting for</a:t>
            </a:r>
            <a:r>
              <a:rPr sz="3100" spc="-5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Accounting for</a:t>
            </a:r>
            <a:r>
              <a:rPr sz="3100" spc="-5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Accounting for</a:t>
            </a:r>
            <a:r>
              <a:rPr sz="3100" spc="-5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asymmetries</a:t>
            </a:r>
            <a:endParaRPr sz="3100" dirty="0"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1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86360" rIns="0" bIns="0" rtlCol="0">
            <a:spAutoFit/>
          </a:bodyPr>
          <a:lstStyle/>
          <a:p>
            <a:pPr marL="775970">
              <a:lnSpc>
                <a:spcPct val="100000"/>
              </a:lnSpc>
              <a:spcBef>
                <a:spcPts val="680"/>
              </a:spcBef>
            </a:pPr>
            <a:r>
              <a:rPr sz="2900" spc="-5" dirty="0">
                <a:solidFill>
                  <a:srgbClr val="FFFFFF"/>
                </a:solidFill>
              </a:rPr>
              <a:t>Be careful with the choice of atmospheric</a:t>
            </a:r>
            <a:r>
              <a:rPr sz="2900" spc="60" dirty="0">
                <a:solidFill>
                  <a:srgbClr val="FFFFFF"/>
                </a:solidFill>
              </a:rPr>
              <a:t> </a:t>
            </a:r>
            <a:r>
              <a:rPr sz="2900" spc="-5" dirty="0">
                <a:solidFill>
                  <a:srgbClr val="FFFFFF"/>
                </a:solidFill>
              </a:rPr>
              <a:t>model!</a:t>
            </a:r>
            <a:endParaRPr sz="2900" dirty="0"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17594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562611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6189097" y="6162901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5768999" y="6331355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r>
              <a:rPr lang="en-US" sz="3100" kern="0" dirty="0">
                <a:solidFill>
                  <a:srgbClr val="FFFFFF"/>
                </a:solidFill>
              </a:rPr>
              <a:t>1) The </a:t>
            </a:r>
            <a:r>
              <a:rPr lang="en-US" sz="3100" kern="0" dirty="0" smtClean="0">
                <a:solidFill>
                  <a:srgbClr val="FFFFFF"/>
                </a:solidFill>
              </a:rPr>
              <a:t>RTE</a:t>
            </a: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650528"/>
              </p:ext>
            </p:extLst>
          </p:nvPr>
        </p:nvGraphicFramePr>
        <p:xfrm>
          <a:off x="615141" y="1307170"/>
          <a:ext cx="2597959" cy="1132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6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1" y="1307170"/>
                        <a:ext cx="2597959" cy="1132410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" name="Ecuación" r:id="rId6" imgW="2895480" imgH="431640" progId="Equation.3">
                  <p:embed/>
                </p:oleObj>
              </mc:Choice>
              <mc:Fallback>
                <p:oleObj name="Ecuación" r:id="rId6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8" name="Ecuación" r:id="rId8" imgW="736560" imgH="431640" progId="Equation.3">
                  <p:embed/>
                </p:oleObj>
              </mc:Choice>
              <mc:Fallback>
                <p:oleObj name="Ecuación" r:id="rId8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9" name="Ecuación" r:id="rId10" imgW="1066680" imgH="431640" progId="Equation.3">
                  <p:embed/>
                </p:oleObj>
              </mc:Choice>
              <mc:Fallback>
                <p:oleObj name="Ecuación" r:id="rId10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0" name="Ecuación" r:id="rId12" imgW="3111480" imgH="355320" progId="Equation.3">
                  <p:embed/>
                </p:oleObj>
              </mc:Choice>
              <mc:Fallback>
                <p:oleObj name="Ecuación" r:id="rId12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7495089" y="3312176"/>
            <a:ext cx="54800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661" name="object 661"/>
          <p:cNvSpPr txBox="1">
            <a:spLocks noGrp="1"/>
          </p:cNvSpPr>
          <p:nvPr>
            <p:ph type="title"/>
          </p:nvPr>
        </p:nvSpPr>
        <p:spPr>
          <a:xfrm>
            <a:off x="615141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86360" rIns="0" bIns="0" rtlCol="0">
            <a:spAutoFit/>
          </a:bodyPr>
          <a:lstStyle/>
          <a:p>
            <a:pPr marL="775970">
              <a:lnSpc>
                <a:spcPct val="100000"/>
              </a:lnSpc>
              <a:spcBef>
                <a:spcPts val="680"/>
              </a:spcBef>
            </a:pPr>
            <a:r>
              <a:rPr sz="2900" spc="-5" dirty="0">
                <a:solidFill>
                  <a:srgbClr val="FFFFFF"/>
                </a:solidFill>
              </a:rPr>
              <a:t>Be careful with the choice of atmospheric</a:t>
            </a:r>
            <a:r>
              <a:rPr sz="2900" spc="60" dirty="0">
                <a:solidFill>
                  <a:srgbClr val="FFFFFF"/>
                </a:solidFill>
              </a:rPr>
              <a:t> </a:t>
            </a:r>
            <a:r>
              <a:rPr sz="2900" spc="-5" dirty="0">
                <a:solidFill>
                  <a:srgbClr val="FFFFFF"/>
                </a:solidFill>
              </a:rPr>
              <a:t>model!</a:t>
            </a:r>
            <a:endParaRPr sz="2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2" name="object 862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859" name="object 859"/>
          <p:cNvSpPr txBox="1">
            <a:spLocks noGrp="1"/>
          </p:cNvSpPr>
          <p:nvPr>
            <p:ph type="title"/>
          </p:nvPr>
        </p:nvSpPr>
        <p:spPr>
          <a:xfrm>
            <a:off x="615141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86360" rIns="0" bIns="0" rtlCol="0">
            <a:spAutoFit/>
          </a:bodyPr>
          <a:lstStyle/>
          <a:p>
            <a:pPr marL="775970">
              <a:lnSpc>
                <a:spcPct val="100000"/>
              </a:lnSpc>
              <a:spcBef>
                <a:spcPts val="680"/>
              </a:spcBef>
            </a:pPr>
            <a:r>
              <a:rPr sz="2900" spc="-5" dirty="0">
                <a:solidFill>
                  <a:srgbClr val="FFFFFF"/>
                </a:solidFill>
              </a:rPr>
              <a:t>Be careful with the choice of atmospheric</a:t>
            </a:r>
            <a:r>
              <a:rPr sz="2900" spc="60" dirty="0">
                <a:solidFill>
                  <a:srgbClr val="FFFFFF"/>
                </a:solidFill>
              </a:rPr>
              <a:t> </a:t>
            </a:r>
            <a:r>
              <a:rPr sz="2900" spc="-5" dirty="0">
                <a:solidFill>
                  <a:srgbClr val="FFFFFF"/>
                </a:solidFill>
              </a:rPr>
              <a:t>model!</a:t>
            </a:r>
            <a:endParaRPr sz="2900" dirty="0"/>
          </a:p>
        </p:txBody>
      </p:sp>
      <p:sp>
        <p:nvSpPr>
          <p:cNvPr id="860" name="object 860"/>
          <p:cNvSpPr txBox="1"/>
          <p:nvPr/>
        </p:nvSpPr>
        <p:spPr>
          <a:xfrm>
            <a:off x="1406885" y="5956867"/>
            <a:ext cx="292227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3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Facular profiles from</a:t>
            </a:r>
            <a:r>
              <a:rPr sz="1850" b="1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ASP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3924" y="1244159"/>
            <a:ext cx="8420735" cy="3204845"/>
          </a:xfrm>
          <a:custGeom>
            <a:avLst/>
            <a:gdLst/>
            <a:ahLst/>
            <a:cxnLst/>
            <a:rect l="l" t="t" r="r" b="b"/>
            <a:pathLst>
              <a:path w="8420735" h="3204845">
                <a:moveTo>
                  <a:pt x="7886687" y="0"/>
                </a:moveTo>
                <a:lnTo>
                  <a:pt x="534009" y="0"/>
                </a:lnTo>
                <a:lnTo>
                  <a:pt x="485402" y="2182"/>
                </a:lnTo>
                <a:lnTo>
                  <a:pt x="438018" y="8604"/>
                </a:lnTo>
                <a:lnTo>
                  <a:pt x="392046" y="19077"/>
                </a:lnTo>
                <a:lnTo>
                  <a:pt x="347673" y="33413"/>
                </a:lnTo>
                <a:lnTo>
                  <a:pt x="305089" y="51422"/>
                </a:lnTo>
                <a:lnTo>
                  <a:pt x="264481" y="72917"/>
                </a:lnTo>
                <a:lnTo>
                  <a:pt x="226039" y="97709"/>
                </a:lnTo>
                <a:lnTo>
                  <a:pt x="189951" y="125609"/>
                </a:lnTo>
                <a:lnTo>
                  <a:pt x="156405" y="156429"/>
                </a:lnTo>
                <a:lnTo>
                  <a:pt x="125590" y="189979"/>
                </a:lnTo>
                <a:lnTo>
                  <a:pt x="97694" y="226073"/>
                </a:lnTo>
                <a:lnTo>
                  <a:pt x="72906" y="264521"/>
                </a:lnTo>
                <a:lnTo>
                  <a:pt x="51414" y="305134"/>
                </a:lnTo>
                <a:lnTo>
                  <a:pt x="33408" y="347724"/>
                </a:lnTo>
                <a:lnTo>
                  <a:pt x="19074" y="392103"/>
                </a:lnTo>
                <a:lnTo>
                  <a:pt x="8603" y="438082"/>
                </a:lnTo>
                <a:lnTo>
                  <a:pt x="2182" y="485472"/>
                </a:lnTo>
                <a:lnTo>
                  <a:pt x="0" y="534085"/>
                </a:lnTo>
                <a:lnTo>
                  <a:pt x="0" y="2670352"/>
                </a:lnTo>
                <a:lnTo>
                  <a:pt x="2182" y="2718965"/>
                </a:lnTo>
                <a:lnTo>
                  <a:pt x="8603" y="2766356"/>
                </a:lnTo>
                <a:lnTo>
                  <a:pt x="19074" y="2812334"/>
                </a:lnTo>
                <a:lnTo>
                  <a:pt x="33408" y="2856713"/>
                </a:lnTo>
                <a:lnTo>
                  <a:pt x="51414" y="2899304"/>
                </a:lnTo>
                <a:lnTo>
                  <a:pt x="72906" y="2939917"/>
                </a:lnTo>
                <a:lnTo>
                  <a:pt x="97694" y="2978365"/>
                </a:lnTo>
                <a:lnTo>
                  <a:pt x="125590" y="3014458"/>
                </a:lnTo>
                <a:lnTo>
                  <a:pt x="156405" y="3048009"/>
                </a:lnTo>
                <a:lnTo>
                  <a:pt x="189951" y="3078829"/>
                </a:lnTo>
                <a:lnTo>
                  <a:pt x="226039" y="3106729"/>
                </a:lnTo>
                <a:lnTo>
                  <a:pt x="264481" y="3131520"/>
                </a:lnTo>
                <a:lnTo>
                  <a:pt x="305089" y="3153015"/>
                </a:lnTo>
                <a:lnTo>
                  <a:pt x="347673" y="3171025"/>
                </a:lnTo>
                <a:lnTo>
                  <a:pt x="392046" y="3185360"/>
                </a:lnTo>
                <a:lnTo>
                  <a:pt x="438018" y="3195833"/>
                </a:lnTo>
                <a:lnTo>
                  <a:pt x="485402" y="3202255"/>
                </a:lnTo>
                <a:lnTo>
                  <a:pt x="534009" y="3204438"/>
                </a:lnTo>
                <a:lnTo>
                  <a:pt x="7886687" y="3204438"/>
                </a:lnTo>
                <a:lnTo>
                  <a:pt x="7935292" y="3202255"/>
                </a:lnTo>
                <a:lnTo>
                  <a:pt x="7982674" y="3195833"/>
                </a:lnTo>
                <a:lnTo>
                  <a:pt x="8028646" y="3185360"/>
                </a:lnTo>
                <a:lnTo>
                  <a:pt x="8073018" y="3171025"/>
                </a:lnTo>
                <a:lnTo>
                  <a:pt x="8115602" y="3153015"/>
                </a:lnTo>
                <a:lnTo>
                  <a:pt x="8156209" y="3131520"/>
                </a:lnTo>
                <a:lnTo>
                  <a:pt x="8194651" y="3106729"/>
                </a:lnTo>
                <a:lnTo>
                  <a:pt x="8230740" y="3078829"/>
                </a:lnTo>
                <a:lnTo>
                  <a:pt x="8264286" y="3048009"/>
                </a:lnTo>
                <a:lnTo>
                  <a:pt x="8295102" y="3014458"/>
                </a:lnTo>
                <a:lnTo>
                  <a:pt x="8322999" y="2978365"/>
                </a:lnTo>
                <a:lnTo>
                  <a:pt x="8347787" y="2939917"/>
                </a:lnTo>
                <a:lnTo>
                  <a:pt x="8369279" y="2899304"/>
                </a:lnTo>
                <a:lnTo>
                  <a:pt x="8387287" y="2856713"/>
                </a:lnTo>
                <a:lnTo>
                  <a:pt x="8401621" y="2812334"/>
                </a:lnTo>
                <a:lnTo>
                  <a:pt x="8412093" y="2766356"/>
                </a:lnTo>
                <a:lnTo>
                  <a:pt x="8418514" y="2718965"/>
                </a:lnTo>
                <a:lnTo>
                  <a:pt x="8420696" y="2670352"/>
                </a:lnTo>
                <a:lnTo>
                  <a:pt x="8420696" y="534085"/>
                </a:lnTo>
                <a:lnTo>
                  <a:pt x="8418514" y="485472"/>
                </a:lnTo>
                <a:lnTo>
                  <a:pt x="8412093" y="438082"/>
                </a:lnTo>
                <a:lnTo>
                  <a:pt x="8401621" y="392103"/>
                </a:lnTo>
                <a:lnTo>
                  <a:pt x="8387287" y="347724"/>
                </a:lnTo>
                <a:lnTo>
                  <a:pt x="8369279" y="305134"/>
                </a:lnTo>
                <a:lnTo>
                  <a:pt x="8347787" y="264521"/>
                </a:lnTo>
                <a:lnTo>
                  <a:pt x="8322999" y="226073"/>
                </a:lnTo>
                <a:lnTo>
                  <a:pt x="8295102" y="189979"/>
                </a:lnTo>
                <a:lnTo>
                  <a:pt x="8264286" y="156429"/>
                </a:lnTo>
                <a:lnTo>
                  <a:pt x="8230740" y="125609"/>
                </a:lnTo>
                <a:lnTo>
                  <a:pt x="8194651" y="97709"/>
                </a:lnTo>
                <a:lnTo>
                  <a:pt x="8156209" y="72917"/>
                </a:lnTo>
                <a:lnTo>
                  <a:pt x="8115602" y="51422"/>
                </a:lnTo>
                <a:lnTo>
                  <a:pt x="8073018" y="33413"/>
                </a:lnTo>
                <a:lnTo>
                  <a:pt x="8028646" y="19077"/>
                </a:lnTo>
                <a:lnTo>
                  <a:pt x="7982674" y="8604"/>
                </a:lnTo>
                <a:lnTo>
                  <a:pt x="7935292" y="2182"/>
                </a:lnTo>
                <a:lnTo>
                  <a:pt x="7886687" y="0"/>
                </a:lnTo>
                <a:close/>
              </a:path>
            </a:pathLst>
          </a:custGeom>
          <a:solidFill>
            <a:srgbClr val="D6D7F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Available codes for </a:t>
            </a:r>
            <a:r>
              <a:rPr sz="3100" spc="-5" dirty="0">
                <a:solidFill>
                  <a:srgbClr val="FFFFFF"/>
                </a:solidFill>
              </a:rPr>
              <a:t>inversions with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gradients</a:t>
            </a:r>
            <a:endParaRPr sz="310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9236" y="1441071"/>
            <a:ext cx="42037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latin typeface="Arial"/>
                <a:cs typeface="Arial"/>
              </a:rPr>
              <a:t>SIR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236" y="2111538"/>
            <a:ext cx="7747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latin typeface="Arial"/>
                <a:cs typeface="Arial"/>
              </a:rPr>
              <a:t>SIR/FT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4337" y="1464828"/>
            <a:ext cx="2340610" cy="93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Ruiz Cobo</a:t>
            </a:r>
            <a:r>
              <a:rPr sz="1650" spc="-5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&amp;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</a:pP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del </a:t>
            </a:r>
            <a:r>
              <a:rPr sz="1650" spc="-50" dirty="0">
                <a:solidFill>
                  <a:srgbClr val="3333CC"/>
                </a:solidFill>
                <a:latin typeface="Arial"/>
                <a:cs typeface="Arial"/>
              </a:rPr>
              <a:t>Toro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Iniesta</a:t>
            </a:r>
            <a:r>
              <a:rPr sz="165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(1992)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Bellot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Rubio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</a:t>
            </a:r>
            <a:r>
              <a:rPr sz="16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(1996)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4337" y="2856705"/>
            <a:ext cx="260858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Socas-Navarro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</a:t>
            </a:r>
            <a:r>
              <a:rPr sz="16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(1998)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4336" y="5901745"/>
            <a:ext cx="255016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Socas-Navarro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</a:t>
            </a:r>
            <a:r>
              <a:rPr sz="16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(2015)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9236" y="4767116"/>
            <a:ext cx="93281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latin typeface="Arial"/>
                <a:cs typeface="Arial"/>
              </a:rPr>
              <a:t>SPINOR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4337" y="4790873"/>
            <a:ext cx="242189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Frutiger &amp; Solanki</a:t>
            </a:r>
            <a:r>
              <a:rPr sz="1650" spc="4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(2001)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9236" y="5707978"/>
            <a:ext cx="1108075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0300"/>
              </a:lnSpc>
            </a:pPr>
            <a:r>
              <a:rPr sz="1850" b="1" dirty="0">
                <a:latin typeface="Arial"/>
                <a:cs typeface="Arial"/>
              </a:rPr>
              <a:t>NICOLE  </a:t>
            </a:r>
            <a:r>
              <a:rPr sz="1850" b="1" spc="5" dirty="0">
                <a:latin typeface="Arial"/>
                <a:cs typeface="Arial"/>
              </a:rPr>
              <a:t>MISMA</a:t>
            </a:r>
            <a:r>
              <a:rPr sz="1850" b="1" spc="-145" dirty="0">
                <a:latin typeface="Arial"/>
                <a:cs typeface="Arial"/>
              </a:rPr>
              <a:t> </a:t>
            </a:r>
            <a:r>
              <a:rPr sz="1850" b="1" spc="5" dirty="0">
                <a:latin typeface="Arial"/>
                <a:cs typeface="Arial"/>
              </a:rPr>
              <a:t>IC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4337" y="6355298"/>
            <a:ext cx="231711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Sánchez Almeida</a:t>
            </a:r>
            <a:r>
              <a:rPr sz="16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(1997)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8711" y="4788358"/>
            <a:ext cx="3633470" cy="208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2885">
              <a:lnSpc>
                <a:spcPct val="101000"/>
              </a:lnSpc>
            </a:pPr>
            <a:r>
              <a:rPr sz="1650" dirty="0">
                <a:latin typeface="Arial"/>
                <a:cs typeface="Arial"/>
              </a:rPr>
              <a:t>1C &amp; 2C </a:t>
            </a:r>
            <a:r>
              <a:rPr sz="1650" spc="-5" dirty="0">
                <a:latin typeface="Arial"/>
                <a:cs typeface="Arial"/>
              </a:rPr>
              <a:t>atmospheres, arbitrary  </a:t>
            </a:r>
            <a:r>
              <a:rPr sz="1650" dirty="0">
                <a:latin typeface="Arial"/>
                <a:cs typeface="Arial"/>
              </a:rPr>
              <a:t>stratifications, </a:t>
            </a:r>
            <a:r>
              <a:rPr sz="1650" spc="-5" dirty="0">
                <a:latin typeface="Arial"/>
                <a:cs typeface="Arial"/>
              </a:rPr>
              <a:t>any photospheric line,  </a:t>
            </a:r>
            <a:r>
              <a:rPr sz="1650" dirty="0">
                <a:latin typeface="Arial"/>
                <a:cs typeface="Arial"/>
              </a:rPr>
              <a:t>molecular </a:t>
            </a:r>
            <a:r>
              <a:rPr sz="1650" spc="-5" dirty="0">
                <a:latin typeface="Arial"/>
                <a:cs typeface="Arial"/>
              </a:rPr>
              <a:t>lines, </a:t>
            </a:r>
            <a:r>
              <a:rPr sz="1650" dirty="0">
                <a:latin typeface="Arial"/>
                <a:cs typeface="Arial"/>
              </a:rPr>
              <a:t>flux tube model,  </a:t>
            </a:r>
            <a:r>
              <a:rPr sz="1650" spc="-5" dirty="0">
                <a:latin typeface="Arial"/>
                <a:cs typeface="Arial"/>
              </a:rPr>
              <a:t>uncombed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50" dirty="0">
                <a:latin typeface="Arial"/>
                <a:cs typeface="Arial"/>
              </a:rPr>
              <a:t>1C &amp; </a:t>
            </a:r>
            <a:r>
              <a:rPr sz="1650" spc="-5" dirty="0">
                <a:latin typeface="Arial"/>
                <a:cs typeface="Arial"/>
              </a:rPr>
              <a:t>2C, </a:t>
            </a:r>
            <a:r>
              <a:rPr sz="1650" spc="-25" dirty="0">
                <a:latin typeface="Arial"/>
                <a:cs typeface="Arial"/>
              </a:rPr>
              <a:t>NLTE, </a:t>
            </a:r>
            <a:r>
              <a:rPr sz="1650" spc="-5" dirty="0">
                <a:latin typeface="Arial"/>
                <a:cs typeface="Arial"/>
              </a:rPr>
              <a:t>arbitrary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stratifications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71120">
              <a:lnSpc>
                <a:spcPts val="1970"/>
              </a:lnSpc>
            </a:pPr>
            <a:r>
              <a:rPr sz="1650" dirty="0">
                <a:latin typeface="Arial"/>
                <a:cs typeface="Arial"/>
              </a:rPr>
              <a:t>MISMA model, </a:t>
            </a:r>
            <a:r>
              <a:rPr sz="1650" spc="-5" dirty="0">
                <a:latin typeface="Arial"/>
                <a:cs typeface="Arial"/>
              </a:rPr>
              <a:t>arbitrary</a:t>
            </a:r>
            <a:r>
              <a:rPr sz="1650" spc="-8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stratifications,  </a:t>
            </a:r>
            <a:r>
              <a:rPr sz="1650" spc="-5" dirty="0">
                <a:latin typeface="Arial"/>
                <a:cs typeface="Arial"/>
              </a:rPr>
              <a:t>any photospheric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line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9236" y="2643203"/>
            <a:ext cx="1169670" cy="95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7300"/>
              </a:lnSpc>
            </a:pPr>
            <a:r>
              <a:rPr sz="1850" b="1" spc="-15" dirty="0">
                <a:latin typeface="Arial"/>
                <a:cs typeface="Arial"/>
              </a:rPr>
              <a:t>SIR/NLTE  </a:t>
            </a:r>
            <a:r>
              <a:rPr sz="1850" b="1" spc="5" dirty="0">
                <a:latin typeface="Arial"/>
                <a:cs typeface="Arial"/>
              </a:rPr>
              <a:t>SIR/GAUS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44337" y="3328333"/>
            <a:ext cx="182562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Bellot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Rubio</a:t>
            </a:r>
            <a:r>
              <a:rPr sz="1650" spc="-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(2003)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9236" y="3906024"/>
            <a:ext cx="113855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latin typeface="Arial"/>
                <a:cs typeface="Arial"/>
              </a:rPr>
              <a:t>SIR/JUMP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4337" y="3929782"/>
            <a:ext cx="182562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Bellot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Rubio</a:t>
            </a:r>
            <a:r>
              <a:rPr sz="1650" spc="-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(2007)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8712" y="1474226"/>
            <a:ext cx="3867150" cy="272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7475">
              <a:lnSpc>
                <a:spcPts val="1970"/>
              </a:lnSpc>
            </a:pPr>
            <a:r>
              <a:rPr sz="1650" dirty="0">
                <a:latin typeface="Arial"/>
                <a:cs typeface="Arial"/>
              </a:rPr>
              <a:t>1C &amp; 2C </a:t>
            </a:r>
            <a:r>
              <a:rPr sz="1650" spc="-5" dirty="0">
                <a:latin typeface="Arial"/>
                <a:cs typeface="Arial"/>
              </a:rPr>
              <a:t>atmospheres, arbitrary  </a:t>
            </a:r>
            <a:r>
              <a:rPr sz="1650" dirty="0">
                <a:latin typeface="Arial"/>
                <a:cs typeface="Arial"/>
              </a:rPr>
              <a:t>stratifications, </a:t>
            </a:r>
            <a:r>
              <a:rPr sz="1650" spc="-5" dirty="0">
                <a:latin typeface="Arial"/>
                <a:cs typeface="Arial"/>
              </a:rPr>
              <a:t>any photospheric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line</a:t>
            </a:r>
            <a:endParaRPr sz="1650">
              <a:latin typeface="Arial"/>
              <a:cs typeface="Arial"/>
            </a:endParaRPr>
          </a:p>
          <a:p>
            <a:pPr marL="12700" marR="117475">
              <a:lnSpc>
                <a:spcPts val="1970"/>
              </a:lnSpc>
              <a:spcBef>
                <a:spcPts val="1340"/>
              </a:spcBef>
            </a:pPr>
            <a:r>
              <a:rPr sz="1650" dirty="0">
                <a:latin typeface="Arial"/>
                <a:cs typeface="Arial"/>
              </a:rPr>
              <a:t>Flux tube model, </a:t>
            </a:r>
            <a:r>
              <a:rPr sz="1650" spc="-5" dirty="0">
                <a:latin typeface="Arial"/>
                <a:cs typeface="Arial"/>
              </a:rPr>
              <a:t>arbitrary </a:t>
            </a:r>
            <a:r>
              <a:rPr sz="1650" dirty="0">
                <a:latin typeface="Arial"/>
                <a:cs typeface="Arial"/>
              </a:rPr>
              <a:t>stratifications,  </a:t>
            </a:r>
            <a:r>
              <a:rPr sz="1650" spc="-5" dirty="0">
                <a:latin typeface="Arial"/>
                <a:cs typeface="Arial"/>
              </a:rPr>
              <a:t>any photospheric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line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spc="-30" dirty="0">
                <a:latin typeface="Arial"/>
                <a:cs typeface="Arial"/>
              </a:rPr>
              <a:t>NLTE </a:t>
            </a:r>
            <a:r>
              <a:rPr sz="1650" spc="-5" dirty="0">
                <a:latin typeface="Arial"/>
                <a:cs typeface="Arial"/>
              </a:rPr>
              <a:t>line </a:t>
            </a:r>
            <a:r>
              <a:rPr sz="1650" spc="-10" dirty="0">
                <a:latin typeface="Arial"/>
                <a:cs typeface="Arial"/>
              </a:rPr>
              <a:t>transfer, </a:t>
            </a:r>
            <a:r>
              <a:rPr sz="1650" spc="-5" dirty="0">
                <a:latin typeface="Arial"/>
                <a:cs typeface="Arial"/>
              </a:rPr>
              <a:t>arbitrary</a:t>
            </a:r>
            <a:r>
              <a:rPr sz="1650" spc="4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stratifications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258445">
              <a:lnSpc>
                <a:spcPts val="1970"/>
              </a:lnSpc>
            </a:pPr>
            <a:r>
              <a:rPr sz="1650" spc="-5" dirty="0">
                <a:latin typeface="Arial"/>
                <a:cs typeface="Arial"/>
              </a:rPr>
              <a:t>Uncombed penumbral </a:t>
            </a:r>
            <a:r>
              <a:rPr sz="1650" dirty="0">
                <a:latin typeface="Arial"/>
                <a:cs typeface="Arial"/>
              </a:rPr>
              <a:t>model, </a:t>
            </a:r>
            <a:r>
              <a:rPr sz="1650" spc="-5" dirty="0">
                <a:latin typeface="Arial"/>
                <a:cs typeface="Arial"/>
              </a:rPr>
              <a:t>arbitrary  </a:t>
            </a:r>
            <a:r>
              <a:rPr sz="1650" dirty="0">
                <a:latin typeface="Arial"/>
                <a:cs typeface="Arial"/>
              </a:rPr>
              <a:t>stratifications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50" spc="-5" dirty="0">
                <a:latin typeface="Arial"/>
                <a:cs typeface="Arial"/>
              </a:rPr>
              <a:t>Canopy-like</a:t>
            </a:r>
            <a:r>
              <a:rPr sz="1650" spc="-2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atmospheres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520305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CC0000"/>
                </a:solidFill>
                <a:latin typeface="Arial"/>
                <a:cs typeface="Arial"/>
              </a:rPr>
              <a:t>First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of </a:t>
            </a:r>
            <a:r>
              <a:rPr sz="2250" dirty="0">
                <a:solidFill>
                  <a:srgbClr val="CC0000"/>
                </a:solidFill>
                <a:latin typeface="Arial"/>
                <a:cs typeface="Arial"/>
              </a:rPr>
              <a:t>all,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look at </a:t>
            </a:r>
            <a:r>
              <a:rPr sz="2250" spc="10" dirty="0">
                <a:solidFill>
                  <a:srgbClr val="CC0000"/>
                </a:solidFill>
                <a:latin typeface="Arial"/>
                <a:cs typeface="Arial"/>
              </a:rPr>
              <a:t>the</a:t>
            </a:r>
            <a:r>
              <a:rPr sz="225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3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Try </a:t>
            </a:r>
            <a:r>
              <a:rPr sz="2250" spc="15" dirty="0">
                <a:latin typeface="Arial"/>
                <a:cs typeface="Arial"/>
              </a:rPr>
              <a:t>a </a:t>
            </a:r>
            <a:r>
              <a:rPr sz="2250" spc="10" dirty="0">
                <a:latin typeface="Arial"/>
                <a:cs typeface="Arial"/>
              </a:rPr>
              <a:t>ME-like </a:t>
            </a:r>
            <a:r>
              <a:rPr sz="2250" spc="5" dirty="0">
                <a:latin typeface="Arial"/>
                <a:cs typeface="Arial"/>
              </a:rPr>
              <a:t>inversion, </a:t>
            </a:r>
            <a:r>
              <a:rPr sz="2250" dirty="0">
                <a:latin typeface="Arial"/>
                <a:cs typeface="Arial"/>
              </a:rPr>
              <a:t>it </a:t>
            </a:r>
            <a:r>
              <a:rPr sz="2250" spc="5" dirty="0">
                <a:latin typeface="Arial"/>
                <a:cs typeface="Arial"/>
              </a:rPr>
              <a:t>usually</a:t>
            </a:r>
            <a:r>
              <a:rPr sz="2250" spc="-1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works</a:t>
            </a:r>
            <a:endParaRPr sz="2250">
              <a:latin typeface="Arial"/>
              <a:cs typeface="Arial"/>
            </a:endParaRPr>
          </a:p>
          <a:p>
            <a:pPr marL="748665" marR="5080" lvl="1" indent="-276225">
              <a:lnSpc>
                <a:spcPct val="100000"/>
              </a:lnSpc>
              <a:spcBef>
                <a:spcPts val="434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For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example, use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1C SIR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inversion with height-independent atmospheric  parameters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80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If the V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profiles are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very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asymmetric,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fit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only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I, Q, and</a:t>
            </a:r>
            <a:r>
              <a:rPr sz="1650" spc="6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U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7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Examine </a:t>
            </a:r>
            <a:r>
              <a:rPr sz="2250" spc="10" dirty="0">
                <a:latin typeface="Arial"/>
                <a:cs typeface="Arial"/>
              </a:rPr>
              <a:t>the </a:t>
            </a:r>
            <a:r>
              <a:rPr sz="2250" spc="5" dirty="0">
                <a:latin typeface="Arial"/>
                <a:cs typeface="Arial"/>
              </a:rPr>
              <a:t>fits: are </a:t>
            </a:r>
            <a:r>
              <a:rPr sz="2250" spc="10" dirty="0">
                <a:latin typeface="Arial"/>
                <a:cs typeface="Arial"/>
              </a:rPr>
              <a:t>they reasonably</a:t>
            </a:r>
            <a:r>
              <a:rPr sz="2250" spc="-3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good?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R="95885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Tips </a:t>
            </a:r>
            <a:r>
              <a:rPr sz="3100" spc="-5" dirty="0">
                <a:solidFill>
                  <a:srgbClr val="FFFFFF"/>
                </a:solidFill>
              </a:rPr>
              <a:t>and</a:t>
            </a:r>
            <a:r>
              <a:rPr sz="3100" spc="-75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tricks</a:t>
            </a:r>
            <a:endParaRPr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1C SIR </a:t>
            </a:r>
            <a:r>
              <a:rPr sz="3100" spc="-5" dirty="0">
                <a:solidFill>
                  <a:srgbClr val="FFFFFF"/>
                </a:solidFill>
              </a:rPr>
              <a:t>inversion of Hinode/SP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data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654001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494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7688" y="1298140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69">
                <a:moveTo>
                  <a:pt x="0" y="0"/>
                </a:moveTo>
                <a:lnTo>
                  <a:pt x="41897" y="0"/>
                </a:lnTo>
                <a:lnTo>
                  <a:pt x="54220" y="4411"/>
                </a:lnTo>
                <a:lnTo>
                  <a:pt x="61614" y="11029"/>
                </a:lnTo>
                <a:lnTo>
                  <a:pt x="66543" y="17647"/>
                </a:lnTo>
                <a:lnTo>
                  <a:pt x="69007" y="28677"/>
                </a:lnTo>
                <a:lnTo>
                  <a:pt x="69007" y="46325"/>
                </a:lnTo>
                <a:lnTo>
                  <a:pt x="66543" y="57354"/>
                </a:lnTo>
                <a:lnTo>
                  <a:pt x="61614" y="66178"/>
                </a:lnTo>
                <a:lnTo>
                  <a:pt x="54220" y="72796"/>
                </a:lnTo>
                <a:lnTo>
                  <a:pt x="41897" y="77208"/>
                </a:lnTo>
                <a:lnTo>
                  <a:pt x="0" y="77208"/>
                </a:lnTo>
              </a:path>
            </a:pathLst>
          </a:custGeom>
          <a:ln w="4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9585" y="1298140"/>
            <a:ext cx="24765" cy="77470"/>
          </a:xfrm>
          <a:custGeom>
            <a:avLst/>
            <a:gdLst/>
            <a:ahLst/>
            <a:cxnLst/>
            <a:rect l="l" t="t" r="r" b="b"/>
            <a:pathLst>
              <a:path w="24765" h="77469">
                <a:moveTo>
                  <a:pt x="0" y="0"/>
                </a:moveTo>
                <a:lnTo>
                  <a:pt x="7393" y="4411"/>
                </a:lnTo>
                <a:lnTo>
                  <a:pt x="14787" y="11029"/>
                </a:lnTo>
                <a:lnTo>
                  <a:pt x="19716" y="17647"/>
                </a:lnTo>
                <a:lnTo>
                  <a:pt x="24645" y="28677"/>
                </a:lnTo>
                <a:lnTo>
                  <a:pt x="24645" y="46325"/>
                </a:lnTo>
                <a:lnTo>
                  <a:pt x="19716" y="57354"/>
                </a:lnTo>
                <a:lnTo>
                  <a:pt x="14787" y="66178"/>
                </a:lnTo>
                <a:lnTo>
                  <a:pt x="7393" y="72796"/>
                </a:lnTo>
                <a:lnTo>
                  <a:pt x="0" y="77208"/>
                </a:lnTo>
              </a:path>
            </a:pathLst>
          </a:custGeom>
          <a:ln w="4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270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2464" y="8823"/>
                </a:moveTo>
                <a:lnTo>
                  <a:pt x="2464" y="11029"/>
                </a:lnTo>
                <a:lnTo>
                  <a:pt x="0" y="11029"/>
                </a:lnTo>
                <a:lnTo>
                  <a:pt x="0" y="8823"/>
                </a:lnTo>
                <a:lnTo>
                  <a:pt x="2464" y="4411"/>
                </a:lnTo>
                <a:lnTo>
                  <a:pt x="12322" y="0"/>
                </a:lnTo>
                <a:lnTo>
                  <a:pt x="27110" y="0"/>
                </a:lnTo>
                <a:lnTo>
                  <a:pt x="36968" y="4411"/>
                </a:lnTo>
                <a:lnTo>
                  <a:pt x="39433" y="8823"/>
                </a:lnTo>
                <a:lnTo>
                  <a:pt x="44362" y="15441"/>
                </a:lnTo>
                <a:lnTo>
                  <a:pt x="44362" y="41913"/>
                </a:lnTo>
                <a:lnTo>
                  <a:pt x="49291" y="48531"/>
                </a:lnTo>
                <a:lnTo>
                  <a:pt x="51755" y="52942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703" y="1331229"/>
            <a:ext cx="17780" cy="44450"/>
          </a:xfrm>
          <a:custGeom>
            <a:avLst/>
            <a:gdLst/>
            <a:ahLst/>
            <a:cxnLst/>
            <a:rect l="l" t="t" r="r" b="b"/>
            <a:pathLst>
              <a:path w="17779" h="44450">
                <a:moveTo>
                  <a:pt x="0" y="0"/>
                </a:moveTo>
                <a:lnTo>
                  <a:pt x="0" y="33089"/>
                </a:lnTo>
                <a:lnTo>
                  <a:pt x="4929" y="39707"/>
                </a:lnTo>
                <a:lnTo>
                  <a:pt x="12322" y="44119"/>
                </a:lnTo>
                <a:lnTo>
                  <a:pt x="17251" y="44119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1342" y="1337847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44362" y="0"/>
                </a:moveTo>
                <a:lnTo>
                  <a:pt x="41897" y="4411"/>
                </a:lnTo>
                <a:lnTo>
                  <a:pt x="17251" y="6617"/>
                </a:lnTo>
                <a:lnTo>
                  <a:pt x="4929" y="11029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17251" y="37501"/>
                </a:lnTo>
                <a:lnTo>
                  <a:pt x="29574" y="37501"/>
                </a:lnTo>
                <a:lnTo>
                  <a:pt x="36968" y="33089"/>
                </a:lnTo>
                <a:lnTo>
                  <a:pt x="44362" y="26471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6270" y="134446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5">
                <a:moveTo>
                  <a:pt x="12322" y="0"/>
                </a:moveTo>
                <a:lnTo>
                  <a:pt x="2464" y="4411"/>
                </a:lnTo>
                <a:lnTo>
                  <a:pt x="0" y="11029"/>
                </a:lnTo>
                <a:lnTo>
                  <a:pt x="0" y="19853"/>
                </a:lnTo>
                <a:lnTo>
                  <a:pt x="2464" y="26471"/>
                </a:lnTo>
                <a:lnTo>
                  <a:pt x="12322" y="30883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2530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4994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4994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0207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0207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538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4002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4002" y="1322405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09" h="38100">
                <a:moveTo>
                  <a:pt x="41897" y="0"/>
                </a:moveTo>
                <a:lnTo>
                  <a:pt x="0" y="37501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183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1254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9215" y="1298140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577" y="132240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69215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3577" y="137534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4483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49291" y="11029"/>
                </a:moveTo>
                <a:lnTo>
                  <a:pt x="44362" y="15441"/>
                </a:lnTo>
                <a:lnTo>
                  <a:pt x="49291" y="19853"/>
                </a:lnTo>
                <a:lnTo>
                  <a:pt x="51755" y="15441"/>
                </a:lnTo>
                <a:lnTo>
                  <a:pt x="51755" y="11029"/>
                </a:lnTo>
                <a:lnTo>
                  <a:pt x="44362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2464" y="11029"/>
                </a:lnTo>
                <a:lnTo>
                  <a:pt x="0" y="22059"/>
                </a:lnTo>
                <a:lnTo>
                  <a:pt x="0" y="30883"/>
                </a:lnTo>
                <a:lnTo>
                  <a:pt x="2464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1755" y="41913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947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22181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0885" y="1322405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40">
                <a:moveTo>
                  <a:pt x="24645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4220" y="41913"/>
                </a:lnTo>
                <a:lnTo>
                  <a:pt x="56684" y="30883"/>
                </a:lnTo>
                <a:lnTo>
                  <a:pt x="56684" y="22059"/>
                </a:lnTo>
                <a:lnTo>
                  <a:pt x="54220" y="11029"/>
                </a:lnTo>
                <a:lnTo>
                  <a:pt x="44362" y="4411"/>
                </a:lnTo>
                <a:lnTo>
                  <a:pt x="32039" y="0"/>
                </a:lnTo>
                <a:lnTo>
                  <a:pt x="24645" y="0"/>
                </a:lnTo>
                <a:lnTo>
                  <a:pt x="7393" y="41913"/>
                </a:lnTo>
                <a:lnTo>
                  <a:pt x="24645" y="52942"/>
                </a:lnTo>
              </a:path>
            </a:pathLst>
          </a:custGeom>
          <a:ln w="4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2924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52942"/>
                </a:moveTo>
                <a:lnTo>
                  <a:pt x="9858" y="48531"/>
                </a:lnTo>
                <a:lnTo>
                  <a:pt x="17251" y="41913"/>
                </a:lnTo>
                <a:lnTo>
                  <a:pt x="22181" y="30883"/>
                </a:lnTo>
                <a:lnTo>
                  <a:pt x="22181" y="22059"/>
                </a:lnTo>
                <a:lnTo>
                  <a:pt x="17251" y="11029"/>
                </a:lnTo>
                <a:lnTo>
                  <a:pt x="9858" y="4411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2073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538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94537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9750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9750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223" y="1322405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09" h="53340">
                <a:moveTo>
                  <a:pt x="4929" y="22059"/>
                </a:moveTo>
                <a:lnTo>
                  <a:pt x="54220" y="22059"/>
                </a:lnTo>
                <a:lnTo>
                  <a:pt x="54220" y="15441"/>
                </a:lnTo>
                <a:lnTo>
                  <a:pt x="49291" y="8823"/>
                </a:lnTo>
                <a:lnTo>
                  <a:pt x="46826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4503" y="52942"/>
                </a:lnTo>
                <a:lnTo>
                  <a:pt x="46826" y="48531"/>
                </a:lnTo>
                <a:lnTo>
                  <a:pt x="54220" y="41913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8049" y="1326817"/>
            <a:ext cx="2540" cy="17780"/>
          </a:xfrm>
          <a:custGeom>
            <a:avLst/>
            <a:gdLst/>
            <a:ahLst/>
            <a:cxnLst/>
            <a:rect l="l" t="t" r="r" b="b"/>
            <a:pathLst>
              <a:path w="2540" h="17780">
                <a:moveTo>
                  <a:pt x="2464" y="17647"/>
                </a:move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56153" y="1322405"/>
            <a:ext cx="20320" cy="53340"/>
          </a:xfrm>
          <a:custGeom>
            <a:avLst/>
            <a:gdLst/>
            <a:ahLst/>
            <a:cxnLst/>
            <a:rect l="l" t="t" r="r" b="b"/>
            <a:pathLst>
              <a:path w="20320" h="53340">
                <a:moveTo>
                  <a:pt x="19716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19716" y="5294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7402" y="1421673"/>
            <a:ext cx="1844650" cy="98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421" y="250479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40751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7861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9759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9334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980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4263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4263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389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71003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2900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2475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7120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8932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6042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7940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7515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4624" y="2491562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4908" y="24695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4908" y="2469502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6294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58616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46294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02978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255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9663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1332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03655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1332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50482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80056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04703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4985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84986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9736" y="219155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5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9858" y="39707"/>
                </a:lnTo>
                <a:lnTo>
                  <a:pt x="17251" y="39707"/>
                </a:lnTo>
                <a:lnTo>
                  <a:pt x="24645" y="37501"/>
                </a:lnTo>
                <a:lnTo>
                  <a:pt x="27110" y="33089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4411"/>
                </a:lnTo>
                <a:lnTo>
                  <a:pt x="46826" y="0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988" y="2191552"/>
            <a:ext cx="52069" cy="40005"/>
          </a:xfrm>
          <a:custGeom>
            <a:avLst/>
            <a:gdLst/>
            <a:ahLst/>
            <a:cxnLst/>
            <a:rect l="l" t="t" r="r" b="b"/>
            <a:pathLst>
              <a:path w="52070" h="40005">
                <a:moveTo>
                  <a:pt x="0" y="39707"/>
                </a:moveTo>
                <a:lnTo>
                  <a:pt x="7393" y="33089"/>
                </a:lnTo>
                <a:lnTo>
                  <a:pt x="9858" y="28677"/>
                </a:lnTo>
                <a:lnTo>
                  <a:pt x="17251" y="11029"/>
                </a:lnTo>
                <a:lnTo>
                  <a:pt x="19716" y="4411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4411"/>
                </a:lnTo>
                <a:lnTo>
                  <a:pt x="51755" y="13235"/>
                </a:lnTo>
                <a:lnTo>
                  <a:pt x="51755" y="22059"/>
                </a:lnTo>
                <a:lnTo>
                  <a:pt x="49291" y="30883"/>
                </a:lnTo>
                <a:lnTo>
                  <a:pt x="41897" y="37501"/>
                </a:lnTo>
                <a:lnTo>
                  <a:pt x="32039" y="39707"/>
                </a:lnTo>
                <a:lnTo>
                  <a:pt x="51755" y="39707"/>
                </a:lnTo>
                <a:lnTo>
                  <a:pt x="41897" y="37501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9736" y="2143021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22059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4411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9736" y="215846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4382" y="2151845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14382" y="2087872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7251" y="41913"/>
                </a:lnTo>
                <a:lnTo>
                  <a:pt x="24645" y="41913"/>
                </a:lnTo>
                <a:lnTo>
                  <a:pt x="34503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4503" y="4411"/>
                </a:lnTo>
                <a:lnTo>
                  <a:pt x="24645" y="0"/>
                </a:lnTo>
                <a:lnTo>
                  <a:pt x="17251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7501"/>
                </a:lnTo>
                <a:lnTo>
                  <a:pt x="24645" y="37501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4382" y="2092284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44362" y="13235"/>
                </a:moveTo>
                <a:lnTo>
                  <a:pt x="41897" y="8823"/>
                </a:lnTo>
                <a:lnTo>
                  <a:pt x="34503" y="2205"/>
                </a:lnTo>
                <a:lnTo>
                  <a:pt x="24645" y="0"/>
                </a:lnTo>
                <a:lnTo>
                  <a:pt x="17251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9736" y="20658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9736" y="20614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4382" y="20327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634" y="203051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1634" y="203272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9736" y="2061400"/>
            <a:ext cx="0" cy="13335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0" y="1323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4382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58744" y="2052577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744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4382" y="1970956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17251" y="35295"/>
                </a:moveTo>
                <a:lnTo>
                  <a:pt x="17251" y="0"/>
                </a:lnTo>
                <a:lnTo>
                  <a:pt x="12322" y="0"/>
                </a:lnTo>
                <a:lnTo>
                  <a:pt x="4929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22059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9707"/>
                </a:lnTo>
                <a:lnTo>
                  <a:pt x="24645" y="39707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2059"/>
                </a:lnTo>
                <a:lnTo>
                  <a:pt x="44362" y="15441"/>
                </a:lnTo>
                <a:lnTo>
                  <a:pt x="41897" y="6617"/>
                </a:lnTo>
                <a:lnTo>
                  <a:pt x="34503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6846" y="197536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7393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4382" y="1993016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0" y="0"/>
                </a:moveTo>
                <a:lnTo>
                  <a:pt x="2464" y="4411"/>
                </a:lnTo>
                <a:lnTo>
                  <a:pt x="9858" y="11029"/>
                </a:lnTo>
                <a:lnTo>
                  <a:pt x="17251" y="13235"/>
                </a:lnTo>
                <a:lnTo>
                  <a:pt x="24645" y="13235"/>
                </a:lnTo>
                <a:lnTo>
                  <a:pt x="34503" y="11029"/>
                </a:lnTo>
                <a:lnTo>
                  <a:pt x="41897" y="4411"/>
                </a:lnTo>
                <a:lnTo>
                  <a:pt x="44362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4382" y="192242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7251" y="22059"/>
                </a:lnTo>
                <a:lnTo>
                  <a:pt x="24645" y="8823"/>
                </a:lnTo>
                <a:lnTo>
                  <a:pt x="27110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24240" y="1922425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4787" y="2205"/>
                </a:lnTo>
                <a:lnTo>
                  <a:pt x="17251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89736" y="18518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89736" y="18496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89736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8744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7413" y="1776832"/>
            <a:ext cx="108585" cy="50800"/>
          </a:xfrm>
          <a:custGeom>
            <a:avLst/>
            <a:gdLst/>
            <a:ahLst/>
            <a:cxnLst/>
            <a:rect l="l" t="t" r="r" b="b"/>
            <a:pathLst>
              <a:path w="108585" h="50800">
                <a:moveTo>
                  <a:pt x="0" y="0"/>
                </a:moveTo>
                <a:lnTo>
                  <a:pt x="108440" y="50736"/>
                </a:lnTo>
              </a:path>
            </a:pathLst>
          </a:custGeom>
          <a:ln w="4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89736" y="17547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89736" y="17525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89736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8744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492" y="17040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7110" y="24265"/>
                </a:lnTo>
                <a:lnTo>
                  <a:pt x="29574" y="19853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7110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1492" y="17194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2205"/>
                </a:lnTo>
                <a:lnTo>
                  <a:pt x="7393" y="6617"/>
                </a:lnTo>
                <a:lnTo>
                  <a:pt x="14787" y="8823"/>
                </a:lnTo>
                <a:lnTo>
                  <a:pt x="19716" y="8823"/>
                </a:lnTo>
                <a:lnTo>
                  <a:pt x="27110" y="6617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1067" y="16863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2464" y="2205"/>
                </a:moveTo>
                <a:lnTo>
                  <a:pt x="0" y="4411"/>
                </a:lnTo>
                <a:lnTo>
                  <a:pt x="0" y="2205"/>
                </a:lnTo>
                <a:lnTo>
                  <a:pt x="0" y="0"/>
                </a:lnTo>
                <a:lnTo>
                  <a:pt x="7393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6705" y="1637857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5">
                <a:moveTo>
                  <a:pt x="0" y="19853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41897" y="28677"/>
                </a:lnTo>
                <a:lnTo>
                  <a:pt x="44362" y="24265"/>
                </a:lnTo>
                <a:lnTo>
                  <a:pt x="46826" y="19853"/>
                </a:lnTo>
                <a:lnTo>
                  <a:pt x="46826" y="15441"/>
                </a:ln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5441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6471"/>
                </a:lnTo>
                <a:lnTo>
                  <a:pt x="12322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4362" y="24265"/>
                </a:lnTo>
                <a:lnTo>
                  <a:pt x="46826" y="19853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6704" y="1640063"/>
            <a:ext cx="46990" cy="13335"/>
          </a:xfrm>
          <a:custGeom>
            <a:avLst/>
            <a:gdLst/>
            <a:ahLst/>
            <a:cxnLst/>
            <a:rect l="l" t="t" r="r" b="b"/>
            <a:pathLst>
              <a:path w="46989" h="13335">
                <a:moveTo>
                  <a:pt x="46826" y="13235"/>
                </a:move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61208" y="1637857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4265"/>
                </a:lnTo>
                <a:lnTo>
                  <a:pt x="0" y="19853"/>
                </a:lnTo>
                <a:lnTo>
                  <a:pt x="0" y="17647"/>
                </a:lnTo>
                <a:lnTo>
                  <a:pt x="2464" y="13235"/>
                </a:lnTo>
                <a:lnTo>
                  <a:pt x="7393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8602" y="1637857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11029"/>
                </a:moveTo>
                <a:lnTo>
                  <a:pt x="9858" y="8823"/>
                </a:lnTo>
                <a:lnTo>
                  <a:pt x="14787" y="6617"/>
                </a:lnTo>
                <a:lnTo>
                  <a:pt x="17251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6705" y="1598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39027" y="1598150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28677"/>
                </a:moveTo>
                <a:lnTo>
                  <a:pt x="2464" y="24265"/>
                </a:lnTo>
                <a:lnTo>
                  <a:pt x="4929" y="19853"/>
                </a:lnTo>
                <a:lnTo>
                  <a:pt x="9858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4411"/>
                </a:lnTo>
                <a:lnTo>
                  <a:pt x="34503" y="8823"/>
                </a:lnTo>
                <a:lnTo>
                  <a:pt x="34503" y="15441"/>
                </a:lnTo>
                <a:lnTo>
                  <a:pt x="32039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4503" y="28677"/>
                </a:lnTo>
                <a:lnTo>
                  <a:pt x="29574" y="26471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72372" y="2748168"/>
            <a:ext cx="1829680" cy="98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9421" y="383057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40751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861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09759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39334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3980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4263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44263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4389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1003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2900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475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7120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88932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16042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7940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87515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4624" y="3815135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94908" y="379528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94908" y="3795281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46294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58616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46294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202978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3255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59663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91332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03655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1332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50482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0056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04703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4985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4986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4523" y="3629835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4787" y="41913"/>
                </a:lnTo>
                <a:lnTo>
                  <a:pt x="22181" y="39707"/>
                </a:lnTo>
                <a:lnTo>
                  <a:pt x="24645" y="35295"/>
                </a:lnTo>
                <a:lnTo>
                  <a:pt x="27110" y="30883"/>
                </a:lnTo>
                <a:lnTo>
                  <a:pt x="34503" y="13235"/>
                </a:lnTo>
                <a:lnTo>
                  <a:pt x="36968" y="6617"/>
                </a:lnTo>
                <a:lnTo>
                  <a:pt x="44362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311" y="3629835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7393" y="35295"/>
                </a:lnTo>
                <a:lnTo>
                  <a:pt x="9858" y="30883"/>
                </a:lnTo>
                <a:lnTo>
                  <a:pt x="17251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4362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4362" y="39707"/>
                </a:lnTo>
                <a:lnTo>
                  <a:pt x="34503" y="41913"/>
                </a:lnTo>
                <a:lnTo>
                  <a:pt x="51755" y="41913"/>
                </a:lnTo>
                <a:lnTo>
                  <a:pt x="44362" y="39707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04523" y="3583510"/>
            <a:ext cx="66675" cy="24765"/>
          </a:xfrm>
          <a:custGeom>
            <a:avLst/>
            <a:gdLst/>
            <a:ahLst/>
            <a:cxnLst/>
            <a:rect l="l" t="t" r="r" b="b"/>
            <a:pathLst>
              <a:path w="66675" h="24764">
                <a:moveTo>
                  <a:pt x="0" y="24265"/>
                </a:moveTo>
                <a:lnTo>
                  <a:pt x="54220" y="24265"/>
                </a:lnTo>
                <a:lnTo>
                  <a:pt x="64078" y="19853"/>
                </a:lnTo>
                <a:lnTo>
                  <a:pt x="66543" y="15441"/>
                </a:lnTo>
                <a:lnTo>
                  <a:pt x="66543" y="8823"/>
                </a:lnTo>
                <a:lnTo>
                  <a:pt x="64078" y="4411"/>
                </a:lnTo>
                <a:lnTo>
                  <a:pt x="59149" y="0"/>
                </a:lnTo>
              </a:path>
            </a:pathLst>
          </a:custGeom>
          <a:ln w="4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04523" y="3598952"/>
            <a:ext cx="66675" cy="4445"/>
          </a:xfrm>
          <a:custGeom>
            <a:avLst/>
            <a:gdLst/>
            <a:ahLst/>
            <a:cxnLst/>
            <a:rect l="l" t="t" r="r" b="b"/>
            <a:pathLst>
              <a:path w="66675" h="4445">
                <a:moveTo>
                  <a:pt x="0" y="4411"/>
                </a:moveTo>
                <a:lnTo>
                  <a:pt x="54220" y="4411"/>
                </a:lnTo>
                <a:lnTo>
                  <a:pt x="64078" y="2205"/>
                </a:lnTo>
                <a:lnTo>
                  <a:pt x="6654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6705" y="359233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6705" y="3528361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9716" y="41913"/>
                </a:lnTo>
                <a:lnTo>
                  <a:pt x="27110" y="41913"/>
                </a:lnTo>
                <a:lnTo>
                  <a:pt x="36968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36968" y="35295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6704" y="3530567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44362" y="15441"/>
                </a:moveTo>
                <a:lnTo>
                  <a:pt x="41897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5441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04523" y="350409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04523" y="3501889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6705" y="3473212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6421" y="34710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46421" y="3473212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04523" y="3501889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705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71067" y="3493066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1067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6704" y="3411445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19716" y="35295"/>
                </a:moveTo>
                <a:lnTo>
                  <a:pt x="19716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9853"/>
                </a:lnTo>
                <a:lnTo>
                  <a:pt x="2464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1897" y="28677"/>
                </a:lnTo>
                <a:lnTo>
                  <a:pt x="44362" y="19853"/>
                </a:lnTo>
                <a:lnTo>
                  <a:pt x="44362" y="15441"/>
                </a:lnTo>
                <a:lnTo>
                  <a:pt x="41897" y="6617"/>
                </a:lnTo>
                <a:lnTo>
                  <a:pt x="36968" y="0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29169" y="3413651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17251" y="0"/>
                </a:moveTo>
                <a:lnTo>
                  <a:pt x="7393" y="0"/>
                </a:lnTo>
                <a:lnTo>
                  <a:pt x="0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26705" y="3431299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0" y="0"/>
                </a:moveTo>
                <a:lnTo>
                  <a:pt x="2464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1897" y="6617"/>
                </a:lnTo>
                <a:lnTo>
                  <a:pt x="44362" y="0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26705" y="336291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9716" y="22059"/>
                </a:lnTo>
                <a:lnTo>
                  <a:pt x="27110" y="8823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36563" y="3362914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7251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4523" y="3250410"/>
            <a:ext cx="66675" cy="46355"/>
          </a:xfrm>
          <a:custGeom>
            <a:avLst/>
            <a:gdLst/>
            <a:ahLst/>
            <a:cxnLst/>
            <a:rect l="l" t="t" r="r" b="b"/>
            <a:pathLst>
              <a:path w="66675" h="46354">
                <a:moveTo>
                  <a:pt x="0" y="26471"/>
                </a:moveTo>
                <a:lnTo>
                  <a:pt x="2464" y="35295"/>
                </a:lnTo>
                <a:lnTo>
                  <a:pt x="9858" y="41913"/>
                </a:lnTo>
                <a:lnTo>
                  <a:pt x="14787" y="44119"/>
                </a:lnTo>
                <a:lnTo>
                  <a:pt x="27110" y="46325"/>
                </a:lnTo>
                <a:lnTo>
                  <a:pt x="36968" y="46325"/>
                </a:lnTo>
                <a:lnTo>
                  <a:pt x="51755" y="44119"/>
                </a:lnTo>
                <a:lnTo>
                  <a:pt x="59149" y="41913"/>
                </a:lnTo>
                <a:lnTo>
                  <a:pt x="64078" y="35295"/>
                </a:lnTo>
                <a:lnTo>
                  <a:pt x="66543" y="26471"/>
                </a:lnTo>
                <a:lnTo>
                  <a:pt x="66543" y="19853"/>
                </a:lnTo>
                <a:lnTo>
                  <a:pt x="64078" y="11029"/>
                </a:lnTo>
                <a:lnTo>
                  <a:pt x="59149" y="6617"/>
                </a:lnTo>
                <a:lnTo>
                  <a:pt x="51755" y="4411"/>
                </a:lnTo>
                <a:lnTo>
                  <a:pt x="36968" y="0"/>
                </a:lnTo>
                <a:lnTo>
                  <a:pt x="27110" y="0"/>
                </a:lnTo>
                <a:lnTo>
                  <a:pt x="14787" y="4411"/>
                </a:lnTo>
                <a:lnTo>
                  <a:pt x="9858" y="6617"/>
                </a:lnTo>
                <a:lnTo>
                  <a:pt x="2464" y="11029"/>
                </a:lnTo>
                <a:lnTo>
                  <a:pt x="0" y="19853"/>
                </a:lnTo>
                <a:lnTo>
                  <a:pt x="0" y="26471"/>
                </a:lnTo>
                <a:lnTo>
                  <a:pt x="2464" y="33089"/>
                </a:lnTo>
                <a:lnTo>
                  <a:pt x="9858" y="37501"/>
                </a:lnTo>
                <a:lnTo>
                  <a:pt x="14787" y="41913"/>
                </a:lnTo>
                <a:lnTo>
                  <a:pt x="27110" y="44119"/>
                </a:lnTo>
                <a:lnTo>
                  <a:pt x="36968" y="44119"/>
                </a:lnTo>
                <a:lnTo>
                  <a:pt x="51755" y="41913"/>
                </a:lnTo>
                <a:lnTo>
                  <a:pt x="59149" y="37501"/>
                </a:lnTo>
                <a:lnTo>
                  <a:pt x="64078" y="33089"/>
                </a:lnTo>
                <a:lnTo>
                  <a:pt x="66543" y="26471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04523" y="3254823"/>
            <a:ext cx="66675" cy="15875"/>
          </a:xfrm>
          <a:custGeom>
            <a:avLst/>
            <a:gdLst/>
            <a:ahLst/>
            <a:cxnLst/>
            <a:rect l="l" t="t" r="r" b="b"/>
            <a:pathLst>
              <a:path w="66675" h="15875">
                <a:moveTo>
                  <a:pt x="66543" y="15441"/>
                </a:moveTo>
                <a:lnTo>
                  <a:pt x="64078" y="11029"/>
                </a:lnTo>
                <a:lnTo>
                  <a:pt x="59149" y="4411"/>
                </a:lnTo>
                <a:lnTo>
                  <a:pt x="51755" y="2205"/>
                </a:lnTo>
                <a:lnTo>
                  <a:pt x="36968" y="0"/>
                </a:lnTo>
                <a:lnTo>
                  <a:pt x="27110" y="0"/>
                </a:lnTo>
                <a:lnTo>
                  <a:pt x="14787" y="2205"/>
                </a:lnTo>
                <a:lnTo>
                  <a:pt x="9858" y="4411"/>
                </a:lnTo>
                <a:lnTo>
                  <a:pt x="2464" y="11029"/>
                </a:lnTo>
                <a:lnTo>
                  <a:pt x="0" y="15441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53815" y="3250410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4" h="35560">
                <a:moveTo>
                  <a:pt x="12322" y="35295"/>
                </a:moveTo>
                <a:lnTo>
                  <a:pt x="9858" y="35295"/>
                </a:lnTo>
                <a:lnTo>
                  <a:pt x="2464" y="33089"/>
                </a:lnTo>
                <a:lnTo>
                  <a:pt x="0" y="26471"/>
                </a:lnTo>
                <a:lnTo>
                  <a:pt x="0" y="24265"/>
                </a:lnTo>
                <a:lnTo>
                  <a:pt x="2464" y="17647"/>
                </a:lnTo>
                <a:lnTo>
                  <a:pt x="9858" y="15441"/>
                </a:lnTo>
                <a:lnTo>
                  <a:pt x="34503" y="11029"/>
                </a:lnTo>
                <a:lnTo>
                  <a:pt x="36968" y="8823"/>
                </a:lnTo>
                <a:lnTo>
                  <a:pt x="36968" y="4411"/>
                </a:lnTo>
                <a:lnTo>
                  <a:pt x="32039" y="0"/>
                </a:lnTo>
                <a:lnTo>
                  <a:pt x="27110" y="0"/>
                </a:lnTo>
              </a:path>
            </a:pathLst>
          </a:custGeom>
          <a:ln w="4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63673" y="3250410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0" y="15441"/>
                </a:moveTo>
                <a:lnTo>
                  <a:pt x="14787" y="11029"/>
                </a:lnTo>
                <a:lnTo>
                  <a:pt x="22181" y="8823"/>
                </a:lnTo>
                <a:lnTo>
                  <a:pt x="24645" y="6617"/>
                </a:lnTo>
                <a:lnTo>
                  <a:pt x="24645" y="4411"/>
                </a:lnTo>
                <a:lnTo>
                  <a:pt x="22181" y="0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689736" y="3184232"/>
            <a:ext cx="108585" cy="53340"/>
          </a:xfrm>
          <a:custGeom>
            <a:avLst/>
            <a:gdLst/>
            <a:ahLst/>
            <a:cxnLst/>
            <a:rect l="l" t="t" r="r" b="b"/>
            <a:pathLst>
              <a:path w="108585" h="53339">
                <a:moveTo>
                  <a:pt x="0" y="0"/>
                </a:moveTo>
                <a:lnTo>
                  <a:pt x="108440" y="52942"/>
                </a:lnTo>
              </a:path>
            </a:pathLst>
          </a:custGeom>
          <a:ln w="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04523" y="3162172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04523" y="3159966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04523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1067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56279" y="31114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7393" y="4411"/>
                </a:lnTo>
                <a:lnTo>
                  <a:pt x="9858" y="2205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4265"/>
                </a:lnTo>
                <a:lnTo>
                  <a:pt x="12322" y="26471"/>
                </a:lnTo>
                <a:lnTo>
                  <a:pt x="17251" y="26471"/>
                </a:lnTo>
                <a:lnTo>
                  <a:pt x="24645" y="24265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56279" y="31268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2322" y="8823"/>
                </a:lnTo>
                <a:lnTo>
                  <a:pt x="17251" y="8823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3390" y="30937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39027" y="3047463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30883"/>
                </a:lnTo>
                <a:lnTo>
                  <a:pt x="41897" y="28677"/>
                </a:lnTo>
                <a:lnTo>
                  <a:pt x="46826" y="24265"/>
                </a:lnTo>
                <a:lnTo>
                  <a:pt x="49291" y="17647"/>
                </a:lnTo>
                <a:lnTo>
                  <a:pt x="49291" y="13235"/>
                </a:lnTo>
                <a:lnTo>
                  <a:pt x="46826" y="6617"/>
                </a:lnTo>
                <a:lnTo>
                  <a:pt x="41897" y="2205"/>
                </a:lnTo>
                <a:lnTo>
                  <a:pt x="36968" y="2205"/>
                </a:lnTo>
                <a:lnTo>
                  <a:pt x="27110" y="0"/>
                </a:lnTo>
                <a:lnTo>
                  <a:pt x="22181" y="0"/>
                </a:lnTo>
                <a:lnTo>
                  <a:pt x="12322" y="2205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12322" y="28677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6826" y="22059"/>
                </a:lnTo>
                <a:lnTo>
                  <a:pt x="49291" y="17647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9027" y="3049668"/>
            <a:ext cx="49530" cy="11430"/>
          </a:xfrm>
          <a:custGeom>
            <a:avLst/>
            <a:gdLst/>
            <a:ahLst/>
            <a:cxnLst/>
            <a:rect l="l" t="t" r="r" b="b"/>
            <a:pathLst>
              <a:path w="49529" h="11430">
                <a:moveTo>
                  <a:pt x="49291" y="11029"/>
                </a:moveTo>
                <a:lnTo>
                  <a:pt x="46826" y="6617"/>
                </a:lnTo>
                <a:lnTo>
                  <a:pt x="41897" y="2205"/>
                </a:lnTo>
                <a:lnTo>
                  <a:pt x="36968" y="0"/>
                </a:lnTo>
                <a:lnTo>
                  <a:pt x="27110" y="0"/>
                </a:lnTo>
                <a:lnTo>
                  <a:pt x="22181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3531" y="3047463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7393" y="8823"/>
                </a:lnTo>
                <a:lnTo>
                  <a:pt x="24645" y="6617"/>
                </a:lnTo>
                <a:lnTo>
                  <a:pt x="27110" y="4411"/>
                </a:lnTo>
                <a:lnTo>
                  <a:pt x="27110" y="2205"/>
                </a:lnTo>
                <a:lnTo>
                  <a:pt x="22181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80925" y="304746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8823"/>
                </a:moveTo>
                <a:lnTo>
                  <a:pt x="12322" y="6617"/>
                </a:lnTo>
                <a:lnTo>
                  <a:pt x="14787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739027" y="300554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7251" y="26471"/>
                </a:lnTo>
                <a:lnTo>
                  <a:pt x="19716" y="24265"/>
                </a:lnTo>
                <a:lnTo>
                  <a:pt x="22181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51350" y="3005549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19853"/>
                </a:lnTo>
                <a:lnTo>
                  <a:pt x="12322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89736" y="294157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89736" y="29393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89736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98177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04523" y="2851132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0" y="0"/>
                </a:moveTo>
                <a:lnTo>
                  <a:pt x="66543" y="52942"/>
                </a:lnTo>
              </a:path>
            </a:pathLst>
          </a:custGeom>
          <a:ln w="4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04523" y="2851132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7501"/>
                </a:moveTo>
                <a:lnTo>
                  <a:pt x="4929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6325"/>
                </a:lnTo>
                <a:lnTo>
                  <a:pt x="14787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7501"/>
                </a:lnTo>
                <a:lnTo>
                  <a:pt x="2464" y="33089"/>
                </a:lnTo>
                <a:lnTo>
                  <a:pt x="4929" y="24265"/>
                </a:lnTo>
                <a:lnTo>
                  <a:pt x="4929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48885" y="2851132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0" y="11029"/>
                </a:moveTo>
                <a:lnTo>
                  <a:pt x="4929" y="17647"/>
                </a:lnTo>
                <a:lnTo>
                  <a:pt x="9858" y="19853"/>
                </a:lnTo>
                <a:lnTo>
                  <a:pt x="17251" y="19853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2205"/>
                </a:lnTo>
                <a:lnTo>
                  <a:pt x="14787" y="0"/>
                </a:lnTo>
                <a:lnTo>
                  <a:pt x="7393" y="0"/>
                </a:lnTo>
                <a:lnTo>
                  <a:pt x="0" y="6617"/>
                </a:lnTo>
                <a:lnTo>
                  <a:pt x="0" y="11029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89736" y="281583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9736" y="281363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89736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98177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08294" y="4071026"/>
            <a:ext cx="1893759" cy="98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59421" y="5154150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40751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67861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09759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39334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63980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44263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44263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4389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1003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12900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42475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7120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88932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16042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7940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87515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914624" y="5140915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94908" y="511885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94908" y="5118855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294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158616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6294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202978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23255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9663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91332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03655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91332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50482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580056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04703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584985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584986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37980" y="4957820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3235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55232" y="4957820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37980" y="4911495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19853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37980" y="4926937"/>
            <a:ext cx="69215" cy="4445"/>
          </a:xfrm>
          <a:custGeom>
            <a:avLst/>
            <a:gdLst/>
            <a:ahLst/>
            <a:cxnLst/>
            <a:rect l="l" t="t" r="r" b="b"/>
            <a:pathLst>
              <a:path w="69214" h="4445">
                <a:moveTo>
                  <a:pt x="0" y="4411"/>
                </a:moveTo>
                <a:lnTo>
                  <a:pt x="56684" y="4411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60161" y="4920319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60161" y="4856346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4265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4265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4265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4265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60161" y="4858552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37980" y="48320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637980" y="48298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60161" y="4801197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79877" y="47967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679877" y="480119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37980" y="4829875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60161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6988" y="482105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06988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0161" y="473943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6617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6617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5090" y="474163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5">
                <a:moveTo>
                  <a:pt x="14787" y="0"/>
                </a:moveTo>
                <a:lnTo>
                  <a:pt x="4929" y="0"/>
                </a:lnTo>
                <a:lnTo>
                  <a:pt x="0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0161" y="475928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0161" y="468869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30883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30883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70020" y="468869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30883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30883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30883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37980" y="4578396"/>
            <a:ext cx="69215" cy="41910"/>
          </a:xfrm>
          <a:custGeom>
            <a:avLst/>
            <a:gdLst/>
            <a:ahLst/>
            <a:cxnLst/>
            <a:rect l="l" t="t" r="r" b="b"/>
            <a:pathLst>
              <a:path w="69214" h="41910">
                <a:moveTo>
                  <a:pt x="0" y="41913"/>
                </a:moveTo>
                <a:lnTo>
                  <a:pt x="49291" y="41913"/>
                </a:lnTo>
                <a:lnTo>
                  <a:pt x="59149" y="37501"/>
                </a:lnTo>
                <a:lnTo>
                  <a:pt x="66543" y="33089"/>
                </a:lnTo>
                <a:lnTo>
                  <a:pt x="69007" y="24265"/>
                </a:lnTo>
                <a:lnTo>
                  <a:pt x="69007" y="17647"/>
                </a:lnTo>
                <a:lnTo>
                  <a:pt x="66543" y="8823"/>
                </a:lnTo>
                <a:lnTo>
                  <a:pt x="59149" y="2205"/>
                </a:lnTo>
                <a:lnTo>
                  <a:pt x="49291" y="0"/>
                </a:lnTo>
                <a:lnTo>
                  <a:pt x="0" y="0"/>
                </a:lnTo>
              </a:path>
            </a:pathLst>
          </a:custGeom>
          <a:ln w="45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37980" y="4602661"/>
            <a:ext cx="69215" cy="13335"/>
          </a:xfrm>
          <a:custGeom>
            <a:avLst/>
            <a:gdLst/>
            <a:ahLst/>
            <a:cxnLst/>
            <a:rect l="l" t="t" r="r" b="b"/>
            <a:pathLst>
              <a:path w="69214" h="13335">
                <a:moveTo>
                  <a:pt x="0" y="13235"/>
                </a:moveTo>
                <a:lnTo>
                  <a:pt x="49291" y="13235"/>
                </a:lnTo>
                <a:lnTo>
                  <a:pt x="59149" y="11029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37980" y="4607073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37980" y="456957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625657" y="4505599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37980" y="44857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637980" y="448133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637980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06988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689736" y="4432803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6471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6471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89736" y="4448244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16846" y="4415155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74948" y="4368830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74948" y="4371036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09453" y="4368830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4929" y="8823"/>
                </a:lnTo>
                <a:lnTo>
                  <a:pt x="24645" y="6617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714382" y="4368830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823"/>
                </a:moveTo>
                <a:lnTo>
                  <a:pt x="12322" y="6617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674948" y="4326917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84807" y="4326917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25657" y="426294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625657" y="4260738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625657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731634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637980" y="4172500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37980" y="417250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684807" y="417250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625657" y="413720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625657" y="413499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625657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731634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808294" y="5397520"/>
            <a:ext cx="1893759" cy="98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59421" y="647992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40751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67861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209759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239334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63980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44263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44263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44389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471003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512900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542475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567120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788932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16042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857940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87515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914624" y="6464488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09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94908" y="644463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94908" y="6444634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46294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58616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46294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2978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3255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59663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491332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03655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491332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550482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580056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604703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584985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584986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48452" y="6559343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10" y="0"/>
                </a:moveTo>
                <a:lnTo>
                  <a:pt x="0" y="61766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5562" y="6559343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45" y="61766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75562" y="6568168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53380" y="661669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6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48451" y="662111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5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717458" y="6559343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3" y="0"/>
                </a:lnTo>
                <a:lnTo>
                  <a:pt x="12322" y="2205"/>
                </a:lnTo>
                <a:lnTo>
                  <a:pt x="17251" y="4411"/>
                </a:lnTo>
                <a:lnTo>
                  <a:pt x="19716" y="11029"/>
                </a:lnTo>
                <a:lnTo>
                  <a:pt x="39433" y="52942"/>
                </a:lnTo>
                <a:lnTo>
                  <a:pt x="41897" y="57354"/>
                </a:lnTo>
                <a:lnTo>
                  <a:pt x="4682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724853" y="6559343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29" y="4411"/>
                </a:lnTo>
                <a:lnTo>
                  <a:pt x="9858" y="11029"/>
                </a:lnTo>
                <a:lnTo>
                  <a:pt x="29574" y="52942"/>
                </a:lnTo>
                <a:lnTo>
                  <a:pt x="32039" y="57354"/>
                </a:lnTo>
                <a:lnTo>
                  <a:pt x="39433" y="61766"/>
                </a:lnTo>
                <a:lnTo>
                  <a:pt x="41897" y="61766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14994" y="657919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45" y="0"/>
                </a:moveTo>
                <a:lnTo>
                  <a:pt x="0" y="41913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17459" y="657919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1" y="0"/>
                </a:moveTo>
                <a:lnTo>
                  <a:pt x="0" y="41913"/>
                </a:lnTo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838222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1" y="0"/>
                </a:moveTo>
                <a:lnTo>
                  <a:pt x="17251" y="6617"/>
                </a:lnTo>
                <a:lnTo>
                  <a:pt x="9858" y="15441"/>
                </a:lnTo>
                <a:lnTo>
                  <a:pt x="2464" y="26471"/>
                </a:lnTo>
                <a:lnTo>
                  <a:pt x="0" y="41913"/>
                </a:lnTo>
                <a:lnTo>
                  <a:pt x="0" y="52942"/>
                </a:lnTo>
                <a:lnTo>
                  <a:pt x="2464" y="68384"/>
                </a:lnTo>
                <a:lnTo>
                  <a:pt x="9858" y="83826"/>
                </a:lnTo>
                <a:lnTo>
                  <a:pt x="17251" y="92650"/>
                </a:lnTo>
                <a:lnTo>
                  <a:pt x="22181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40688" y="6552726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87" y="0"/>
                </a:moveTo>
                <a:lnTo>
                  <a:pt x="7393" y="11029"/>
                </a:lnTo>
                <a:lnTo>
                  <a:pt x="4929" y="19853"/>
                </a:lnTo>
                <a:lnTo>
                  <a:pt x="0" y="35295"/>
                </a:lnTo>
                <a:lnTo>
                  <a:pt x="0" y="46325"/>
                </a:lnTo>
                <a:lnTo>
                  <a:pt x="4929" y="61766"/>
                </a:lnTo>
                <a:lnTo>
                  <a:pt x="7393" y="72796"/>
                </a:lnTo>
                <a:lnTo>
                  <a:pt x="14787" y="86032"/>
                </a:lnTo>
              </a:path>
            </a:pathLst>
          </a:custGeom>
          <a:ln w="4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887514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89979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89979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14624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77656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7765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14624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958986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61451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61451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86096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98420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2181" y="0"/>
                </a:lnTo>
                <a:lnTo>
                  <a:pt x="32039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20600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3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49128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949128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98609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020600" y="66211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060034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3" y="6617"/>
                </a:lnTo>
                <a:lnTo>
                  <a:pt x="14787" y="15441"/>
                </a:lnTo>
                <a:lnTo>
                  <a:pt x="19716" y="26471"/>
                </a:lnTo>
                <a:lnTo>
                  <a:pt x="22181" y="41913"/>
                </a:lnTo>
                <a:lnTo>
                  <a:pt x="22181" y="52942"/>
                </a:lnTo>
                <a:lnTo>
                  <a:pt x="19716" y="68384"/>
                </a:lnTo>
                <a:lnTo>
                  <a:pt x="14787" y="83826"/>
                </a:lnTo>
                <a:lnTo>
                  <a:pt x="7393" y="92650"/>
                </a:lnTo>
                <a:lnTo>
                  <a:pt x="0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067427" y="6552726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3" y="11029"/>
                </a:lnTo>
                <a:lnTo>
                  <a:pt x="9858" y="19853"/>
                </a:lnTo>
                <a:lnTo>
                  <a:pt x="12322" y="35295"/>
                </a:lnTo>
                <a:lnTo>
                  <a:pt x="12322" y="46325"/>
                </a:lnTo>
                <a:lnTo>
                  <a:pt x="9858" y="61766"/>
                </a:lnTo>
                <a:lnTo>
                  <a:pt x="7393" y="72796"/>
                </a:lnTo>
                <a:lnTo>
                  <a:pt x="0" y="86032"/>
                </a:lnTo>
              </a:path>
            </a:pathLst>
          </a:custGeom>
          <a:ln w="4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37980" y="6276981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55232" y="6276981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1029"/>
                </a:lnTo>
                <a:lnTo>
                  <a:pt x="19716" y="6617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37980" y="6230656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22059"/>
                </a:moveTo>
                <a:lnTo>
                  <a:pt x="56684" y="22059"/>
                </a:lnTo>
                <a:lnTo>
                  <a:pt x="66543" y="19853"/>
                </a:lnTo>
                <a:lnTo>
                  <a:pt x="69007" y="13235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37980" y="624389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660161" y="62394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660161" y="6175507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2059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2059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2059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2059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660161" y="617771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637980" y="61512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637980" y="614903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60161" y="6120358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79877" y="6115946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679877" y="6120358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637980" y="6149036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660161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06988" y="614021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06988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660161" y="6058592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4411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4411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65090" y="606079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4929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60161" y="6078445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1029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1029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60161" y="600785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28677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28677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670020" y="600785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28677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28677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637980" y="5924028"/>
            <a:ext cx="69215" cy="20320"/>
          </a:xfrm>
          <a:custGeom>
            <a:avLst/>
            <a:gdLst/>
            <a:ahLst/>
            <a:cxnLst/>
            <a:rect l="l" t="t" r="r" b="b"/>
            <a:pathLst>
              <a:path w="69214" h="20320">
                <a:moveTo>
                  <a:pt x="0" y="19853"/>
                </a:moveTo>
                <a:lnTo>
                  <a:pt x="69007" y="0"/>
                </a:lnTo>
              </a:path>
            </a:pathLst>
          </a:custGeom>
          <a:ln w="4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637980" y="5924028"/>
            <a:ext cx="59690" cy="17780"/>
          </a:xfrm>
          <a:custGeom>
            <a:avLst/>
            <a:gdLst/>
            <a:ahLst/>
            <a:cxnLst/>
            <a:rect l="l" t="t" r="r" b="b"/>
            <a:pathLst>
              <a:path w="59689" h="17779">
                <a:moveTo>
                  <a:pt x="0" y="17647"/>
                </a:moveTo>
                <a:lnTo>
                  <a:pt x="59149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637980" y="5901969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0"/>
                </a:moveTo>
                <a:lnTo>
                  <a:pt x="69007" y="22059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37980" y="593285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637980" y="589755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25657" y="583579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637980" y="581593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637980" y="581152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637980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706988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89736" y="5765200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2205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2205"/>
                </a:lnTo>
                <a:lnTo>
                  <a:pt x="0" y="6617"/>
                </a:lnTo>
                <a:lnTo>
                  <a:pt x="0" y="13235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4265"/>
                </a:lnTo>
                <a:lnTo>
                  <a:pt x="29574" y="19853"/>
                </a:lnTo>
                <a:lnTo>
                  <a:pt x="32039" y="13235"/>
                </a:lnTo>
                <a:lnTo>
                  <a:pt x="32039" y="8823"/>
                </a:lnTo>
                <a:lnTo>
                  <a:pt x="29574" y="2205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689736" y="5778435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716846" y="5745346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674948" y="5699021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674948" y="5701227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09453" y="5699021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3235"/>
                </a:lnTo>
                <a:lnTo>
                  <a:pt x="4929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14382" y="569902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029"/>
                </a:moveTo>
                <a:lnTo>
                  <a:pt x="12322" y="8823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674948" y="5657108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684807" y="565710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4265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5657" y="559313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625657" y="559092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625657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731634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37980" y="5502691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37980" y="5502691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84807" y="550269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25657" y="546960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25657" y="546519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25657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731634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38637" y="1421520"/>
            <a:ext cx="1845373" cy="98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40734" y="250366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12209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14921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113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22071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245374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225649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225649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2535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45247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9439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2397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48634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70532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97652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39566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69153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6274" y="2490441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76550" y="246840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76550" y="2468401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128034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140362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128034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184740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432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41448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47320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485536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473208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532380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61966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86623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66898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66898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853615" y="2746809"/>
            <a:ext cx="1830394" cy="979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040734" y="382824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2209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4921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19113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2071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45374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25649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225649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2535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5247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9439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2397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48634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70532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797652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9566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69153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96274" y="3812816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76550" y="379298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76550" y="3792980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8034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40362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8034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84740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1432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41448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47320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485536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473208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32380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61966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86623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66898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66898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804625" y="4068475"/>
            <a:ext cx="1879385" cy="982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040734" y="515061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12209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14921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19113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22071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245374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225649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25649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42535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45247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49439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52397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548634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70532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97652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839566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869153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896274" y="5137396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876550" y="511535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876550" y="5115356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128034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40362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28034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84740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1432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241449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47320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85536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473208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32380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561967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586623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566898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566898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853615" y="5393764"/>
            <a:ext cx="1830394" cy="9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40734" y="6475198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12209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14921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9113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071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45374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25649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25649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2535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45247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49439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2397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48634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0532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797652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39566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9153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896274" y="6459771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876550" y="643993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876550" y="6439935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128034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140362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128034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184740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21432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241449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47320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485536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73208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532380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61967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86623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66898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66898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629997" y="6554541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20" y="0"/>
                </a:moveTo>
                <a:lnTo>
                  <a:pt x="0" y="6171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57118" y="6554541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55" y="6171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657118" y="6563357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9" y="52895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34927" y="66118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7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29997" y="6616252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7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99031" y="655454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6" y="0"/>
                </a:lnTo>
                <a:lnTo>
                  <a:pt x="12327" y="2203"/>
                </a:lnTo>
                <a:lnTo>
                  <a:pt x="17258" y="4407"/>
                </a:lnTo>
                <a:lnTo>
                  <a:pt x="19724" y="11019"/>
                </a:lnTo>
                <a:lnTo>
                  <a:pt x="39448" y="52895"/>
                </a:lnTo>
                <a:lnTo>
                  <a:pt x="41914" y="57302"/>
                </a:lnTo>
                <a:lnTo>
                  <a:pt x="46845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706428" y="6554541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31" y="4407"/>
                </a:lnTo>
                <a:lnTo>
                  <a:pt x="9862" y="11019"/>
                </a:lnTo>
                <a:lnTo>
                  <a:pt x="29586" y="52895"/>
                </a:lnTo>
                <a:lnTo>
                  <a:pt x="32051" y="57302"/>
                </a:lnTo>
                <a:lnTo>
                  <a:pt x="39448" y="61710"/>
                </a:lnTo>
                <a:lnTo>
                  <a:pt x="41914" y="61710"/>
                </a:lnTo>
              </a:path>
            </a:pathLst>
          </a:custGeom>
          <a:ln w="4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96566" y="657437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55" y="0"/>
                </a:moveTo>
                <a:lnTo>
                  <a:pt x="0" y="41875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99031" y="657437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9" y="0"/>
                </a:moveTo>
                <a:lnTo>
                  <a:pt x="0" y="41875"/>
                </a:lnTo>
              </a:path>
            </a:pathLst>
          </a:custGeom>
          <a:ln w="4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19842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9" y="0"/>
                </a:moveTo>
                <a:lnTo>
                  <a:pt x="17258" y="6611"/>
                </a:lnTo>
                <a:lnTo>
                  <a:pt x="9862" y="15427"/>
                </a:lnTo>
                <a:lnTo>
                  <a:pt x="2465" y="26447"/>
                </a:lnTo>
                <a:lnTo>
                  <a:pt x="0" y="41875"/>
                </a:lnTo>
                <a:lnTo>
                  <a:pt x="0" y="52895"/>
                </a:lnTo>
                <a:lnTo>
                  <a:pt x="2465" y="68322"/>
                </a:lnTo>
                <a:lnTo>
                  <a:pt x="9862" y="83750"/>
                </a:lnTo>
                <a:lnTo>
                  <a:pt x="17258" y="92566"/>
                </a:lnTo>
                <a:lnTo>
                  <a:pt x="22189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822308" y="6547929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93" y="0"/>
                </a:moveTo>
                <a:lnTo>
                  <a:pt x="7396" y="11019"/>
                </a:lnTo>
                <a:lnTo>
                  <a:pt x="4931" y="19835"/>
                </a:lnTo>
                <a:lnTo>
                  <a:pt x="0" y="35263"/>
                </a:lnTo>
                <a:lnTo>
                  <a:pt x="0" y="46283"/>
                </a:lnTo>
                <a:lnTo>
                  <a:pt x="4931" y="61710"/>
                </a:lnTo>
                <a:lnTo>
                  <a:pt x="7396" y="72730"/>
                </a:lnTo>
                <a:lnTo>
                  <a:pt x="14793" y="85954"/>
                </a:lnTo>
              </a:path>
            </a:pathLst>
          </a:custGeom>
          <a:ln w="4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69153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71618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71618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96274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9291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9291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962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940654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943119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943119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967775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980102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2189" y="0"/>
                </a:lnTo>
                <a:lnTo>
                  <a:pt x="32051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02292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6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30792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30792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9677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002292" y="66162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55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041740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6" y="6611"/>
                </a:lnTo>
                <a:lnTo>
                  <a:pt x="14793" y="15427"/>
                </a:lnTo>
                <a:lnTo>
                  <a:pt x="19724" y="26447"/>
                </a:lnTo>
                <a:lnTo>
                  <a:pt x="22189" y="41875"/>
                </a:lnTo>
                <a:lnTo>
                  <a:pt x="22189" y="52895"/>
                </a:lnTo>
                <a:lnTo>
                  <a:pt x="19724" y="68322"/>
                </a:lnTo>
                <a:lnTo>
                  <a:pt x="14793" y="83750"/>
                </a:lnTo>
                <a:lnTo>
                  <a:pt x="7396" y="92566"/>
                </a:lnTo>
                <a:lnTo>
                  <a:pt x="0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049137" y="6547929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6" y="11019"/>
                </a:lnTo>
                <a:lnTo>
                  <a:pt x="9862" y="19835"/>
                </a:lnTo>
                <a:lnTo>
                  <a:pt x="12327" y="35263"/>
                </a:lnTo>
                <a:lnTo>
                  <a:pt x="12327" y="46283"/>
                </a:lnTo>
                <a:lnTo>
                  <a:pt x="9862" y="61710"/>
                </a:lnTo>
                <a:lnTo>
                  <a:pt x="7396" y="72730"/>
                </a:lnTo>
                <a:lnTo>
                  <a:pt x="0" y="85954"/>
                </a:lnTo>
              </a:path>
            </a:pathLst>
          </a:custGeom>
          <a:ln w="4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5569" y="1548062"/>
            <a:ext cx="3768952" cy="220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945061" y="1548062"/>
            <a:ext cx="301078" cy="220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945060" y="1548063"/>
            <a:ext cx="301625" cy="2206625"/>
          </a:xfrm>
          <a:custGeom>
            <a:avLst/>
            <a:gdLst/>
            <a:ahLst/>
            <a:cxnLst/>
            <a:rect l="l" t="t" r="r" b="b"/>
            <a:pathLst>
              <a:path w="301625" h="2206625">
                <a:moveTo>
                  <a:pt x="301078" y="2206407"/>
                </a:moveTo>
                <a:lnTo>
                  <a:pt x="0" y="2206407"/>
                </a:lnTo>
                <a:lnTo>
                  <a:pt x="0" y="0"/>
                </a:lnTo>
                <a:lnTo>
                  <a:pt x="301078" y="0"/>
                </a:lnTo>
                <a:lnTo>
                  <a:pt x="301078" y="2206407"/>
                </a:lnTo>
              </a:path>
            </a:pathLst>
          </a:custGeom>
          <a:ln w="8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246139" y="360350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46139" y="315351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46139" y="27064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46139" y="22593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6139" y="181225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46139" y="37138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6139" y="349028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6139" y="337705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46139" y="326673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46139" y="304319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46139" y="29299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46139" y="2819650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46139" y="259610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46139" y="248288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46139" y="237256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46139" y="214901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46139" y="2035795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6139" y="19225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6139" y="16990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6139" y="158870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822058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822058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22058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24795" y="1394195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89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824795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90485" y="139419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3685" y="8709"/>
                </a:lnTo>
                <a:lnTo>
                  <a:pt x="13685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894591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928804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2737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3793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93154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3828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2041024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2186090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187458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229882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2844" y="0"/>
                </a:lnTo>
                <a:lnTo>
                  <a:pt x="41056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2229882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2303783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230652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2413266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4173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459797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0107" y="0"/>
                </a:lnTo>
                <a:lnTo>
                  <a:pt x="38319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459797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530961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536435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27370" y="0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0" y="2903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659603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5474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5474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6609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695185" y="1426130"/>
            <a:ext cx="52069" cy="60960"/>
          </a:xfrm>
          <a:custGeom>
            <a:avLst/>
            <a:gdLst/>
            <a:ahLst/>
            <a:cxnLst/>
            <a:rect l="l" t="t" r="r" b="b"/>
            <a:pathLst>
              <a:path w="52069" h="60959">
                <a:moveTo>
                  <a:pt x="19159" y="0"/>
                </a:move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  <a:lnTo>
                  <a:pt x="52004" y="34838"/>
                </a:lnTo>
                <a:lnTo>
                  <a:pt x="52004" y="26128"/>
                </a:lnTo>
                <a:lnTo>
                  <a:pt x="49267" y="11612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697922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16422" y="0"/>
                </a:move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3547"/>
                </a:lnTo>
                <a:lnTo>
                  <a:pt x="46530" y="31934"/>
                </a:lnTo>
                <a:lnTo>
                  <a:pt x="46530" y="23225"/>
                </a:lnTo>
                <a:lnTo>
                  <a:pt x="41056" y="8709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78003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78003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919625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920994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963418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963418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0" y="2903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15501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15501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228915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234389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371243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371243" y="1394195"/>
            <a:ext cx="49530" cy="93345"/>
          </a:xfrm>
          <a:custGeom>
            <a:avLst/>
            <a:gdLst/>
            <a:ahLst/>
            <a:cxnLst/>
            <a:rect l="l" t="t" r="r" b="b"/>
            <a:pathLst>
              <a:path w="49529" h="93344">
                <a:moveTo>
                  <a:pt x="0" y="0"/>
                </a:moveTo>
                <a:lnTo>
                  <a:pt x="5474" y="0"/>
                </a:lnTo>
                <a:lnTo>
                  <a:pt x="5474" y="87095"/>
                </a:lnTo>
                <a:lnTo>
                  <a:pt x="49267" y="87095"/>
                </a:lnTo>
                <a:lnTo>
                  <a:pt x="49267" y="92901"/>
                </a:ln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442406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442406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442406" y="1394195"/>
            <a:ext cx="52069" cy="49530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0" y="0"/>
                </a:moveTo>
                <a:lnTo>
                  <a:pt x="32844" y="0"/>
                </a:lnTo>
                <a:lnTo>
                  <a:pt x="43793" y="5806"/>
                </a:lnTo>
                <a:lnTo>
                  <a:pt x="49267" y="8709"/>
                </a:lnTo>
                <a:lnTo>
                  <a:pt x="52004" y="17419"/>
                </a:lnTo>
                <a:lnTo>
                  <a:pt x="52004" y="31934"/>
                </a:lnTo>
                <a:lnTo>
                  <a:pt x="49267" y="40644"/>
                </a:lnTo>
                <a:lnTo>
                  <a:pt x="43793" y="43547"/>
                </a:lnTo>
                <a:lnTo>
                  <a:pt x="32844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45143" y="140000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0" y="0"/>
                </a:moveTo>
                <a:lnTo>
                  <a:pt x="30107" y="0"/>
                </a:lnTo>
                <a:lnTo>
                  <a:pt x="41056" y="2903"/>
                </a:lnTo>
                <a:lnTo>
                  <a:pt x="46530" y="11612"/>
                </a:lnTo>
                <a:lnTo>
                  <a:pt x="46530" y="26128"/>
                </a:lnTo>
                <a:lnTo>
                  <a:pt x="41056" y="34838"/>
                </a:lnTo>
                <a:lnTo>
                  <a:pt x="30107" y="37741"/>
                </a:lnTo>
                <a:lnTo>
                  <a:pt x="0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67040" y="1443549"/>
            <a:ext cx="27940" cy="43815"/>
          </a:xfrm>
          <a:custGeom>
            <a:avLst/>
            <a:gdLst/>
            <a:ahLst/>
            <a:cxnLst/>
            <a:rect l="l" t="t" r="r" b="b"/>
            <a:pathLst>
              <a:path w="27939" h="43815">
                <a:moveTo>
                  <a:pt x="0" y="0"/>
                </a:moveTo>
                <a:lnTo>
                  <a:pt x="24633" y="43547"/>
                </a:lnTo>
                <a:lnTo>
                  <a:pt x="27370" y="43547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521782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21782" y="1400001"/>
            <a:ext cx="5715" cy="87630"/>
          </a:xfrm>
          <a:custGeom>
            <a:avLst/>
            <a:gdLst/>
            <a:ahLst/>
            <a:cxnLst/>
            <a:rect l="l" t="t" r="r" b="b"/>
            <a:pathLst>
              <a:path w="5714" h="87630">
                <a:moveTo>
                  <a:pt x="5474" y="0"/>
                </a:moveTo>
                <a:lnTo>
                  <a:pt x="5474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521782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27256" y="1394195"/>
            <a:ext cx="43815" cy="6350"/>
          </a:xfrm>
          <a:custGeom>
            <a:avLst/>
            <a:gdLst/>
            <a:ahLst/>
            <a:cxnLst/>
            <a:rect l="l" t="t" r="r" b="b"/>
            <a:pathLst>
              <a:path w="43814" h="6350">
                <a:moveTo>
                  <a:pt x="0" y="5806"/>
                </a:moveTo>
                <a:lnTo>
                  <a:pt x="43793" y="5806"/>
                </a:lnTo>
                <a:lnTo>
                  <a:pt x="437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7256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613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66847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661373" y="137677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661373" y="152193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1337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18851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95489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800963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874864" y="1426130"/>
            <a:ext cx="49530" cy="90170"/>
          </a:xfrm>
          <a:custGeom>
            <a:avLst/>
            <a:gdLst/>
            <a:ahLst/>
            <a:cxnLst/>
            <a:rect l="l" t="t" r="r" b="b"/>
            <a:pathLst>
              <a:path w="49529" h="90169">
                <a:moveTo>
                  <a:pt x="49267" y="0"/>
                </a:moveTo>
                <a:lnTo>
                  <a:pt x="43793" y="0"/>
                </a:lnTo>
                <a:lnTo>
                  <a:pt x="43793" y="69676"/>
                </a:lnTo>
                <a:lnTo>
                  <a:pt x="41056" y="81288"/>
                </a:lnTo>
                <a:lnTo>
                  <a:pt x="35581" y="87095"/>
                </a:lnTo>
                <a:lnTo>
                  <a:pt x="27370" y="89998"/>
                </a:lnTo>
                <a:lnTo>
                  <a:pt x="19159" y="89998"/>
                </a:lnTo>
                <a:lnTo>
                  <a:pt x="10948" y="87095"/>
                </a:lnTo>
                <a:lnTo>
                  <a:pt x="8211" y="8128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874864" y="1426130"/>
            <a:ext cx="49530" cy="95885"/>
          </a:xfrm>
          <a:custGeom>
            <a:avLst/>
            <a:gdLst/>
            <a:ahLst/>
            <a:cxnLst/>
            <a:rect l="l" t="t" r="r" b="b"/>
            <a:pathLst>
              <a:path w="49529" h="95884">
                <a:moveTo>
                  <a:pt x="49267" y="0"/>
                </a:moveTo>
                <a:lnTo>
                  <a:pt x="49267" y="69676"/>
                </a:lnTo>
                <a:lnTo>
                  <a:pt x="43793" y="81288"/>
                </a:lnTo>
                <a:lnTo>
                  <a:pt x="35581" y="89998"/>
                </a:lnTo>
                <a:lnTo>
                  <a:pt x="27370" y="95804"/>
                </a:lnTo>
                <a:lnTo>
                  <a:pt x="16422" y="95804"/>
                </a:lnTo>
                <a:lnTo>
                  <a:pt x="8211" y="8999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869390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874864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976136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9788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951502" y="137677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951502" y="1521934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25569" y="3754470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25569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95462" y="3838662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6530" y="40644"/>
                </a:lnTo>
                <a:lnTo>
                  <a:pt x="46530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98199" y="3841565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30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10948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0367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28307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0367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789213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764580" y="3838662"/>
            <a:ext cx="3175" cy="32384"/>
          </a:xfrm>
          <a:custGeom>
            <a:avLst/>
            <a:gdLst/>
            <a:ahLst/>
            <a:cxnLst/>
            <a:rect l="l" t="t" r="r" b="b"/>
            <a:pathLst>
              <a:path w="3175" h="32385">
                <a:moveTo>
                  <a:pt x="2737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6731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767317" y="3838662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0" y="0"/>
                </a:moveTo>
                <a:lnTo>
                  <a:pt x="32844" y="0"/>
                </a:lnTo>
                <a:lnTo>
                  <a:pt x="32844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75910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5474" y="40644"/>
                </a:lnTo>
                <a:lnTo>
                  <a:pt x="0" y="31934"/>
                </a:lnTo>
                <a:lnTo>
                  <a:pt x="547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64580" y="3867694"/>
            <a:ext cx="38735" cy="12065"/>
          </a:xfrm>
          <a:custGeom>
            <a:avLst/>
            <a:gdLst/>
            <a:ahLst/>
            <a:cxnLst/>
            <a:rect l="l" t="t" r="r" b="b"/>
            <a:pathLst>
              <a:path w="38735" h="12064">
                <a:moveTo>
                  <a:pt x="0" y="2903"/>
                </a:moveTo>
                <a:lnTo>
                  <a:pt x="2737" y="2903"/>
                </a:lnTo>
                <a:lnTo>
                  <a:pt x="8211" y="0"/>
                </a:lnTo>
                <a:lnTo>
                  <a:pt x="21896" y="0"/>
                </a:lnTo>
                <a:lnTo>
                  <a:pt x="30107" y="2903"/>
                </a:lnTo>
                <a:lnTo>
                  <a:pt x="38319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78921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69" h="40639">
                <a:moveTo>
                  <a:pt x="0" y="0"/>
                </a:moveTo>
                <a:lnTo>
                  <a:pt x="10948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10948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764580" y="3893822"/>
            <a:ext cx="38735" cy="14604"/>
          </a:xfrm>
          <a:custGeom>
            <a:avLst/>
            <a:gdLst/>
            <a:ahLst/>
            <a:cxnLst/>
            <a:rect l="l" t="t" r="r" b="b"/>
            <a:pathLst>
              <a:path w="38735" h="14604">
                <a:moveTo>
                  <a:pt x="38319" y="0"/>
                </a:moveTo>
                <a:lnTo>
                  <a:pt x="30107" y="11612"/>
                </a:lnTo>
                <a:lnTo>
                  <a:pt x="21896" y="14515"/>
                </a:lnTo>
                <a:lnTo>
                  <a:pt x="10948" y="14515"/>
                </a:lnTo>
                <a:lnTo>
                  <a:pt x="2737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764579" y="390253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211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2552857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500853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500853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58331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61068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6654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91176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256654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319238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267234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5474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267234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5474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324712" y="3838662"/>
            <a:ext cx="5715" cy="32384"/>
          </a:xfrm>
          <a:custGeom>
            <a:avLst/>
            <a:gdLst/>
            <a:ahLst/>
            <a:cxnLst/>
            <a:rect l="l" t="t" r="r" b="b"/>
            <a:pathLst>
              <a:path w="5714" h="32385">
                <a:moveTo>
                  <a:pt x="5474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33018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330187" y="3838662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32197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2737" y="40644"/>
                </a:lnTo>
                <a:lnTo>
                  <a:pt x="0" y="31934"/>
                </a:lnTo>
                <a:lnTo>
                  <a:pt x="2737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324712" y="3867694"/>
            <a:ext cx="41275" cy="12065"/>
          </a:xfrm>
          <a:custGeom>
            <a:avLst/>
            <a:gdLst/>
            <a:ahLst/>
            <a:cxnLst/>
            <a:rect l="l" t="t" r="r" b="b"/>
            <a:pathLst>
              <a:path w="41275" h="12064">
                <a:moveTo>
                  <a:pt x="0" y="2903"/>
                </a:moveTo>
                <a:lnTo>
                  <a:pt x="5474" y="2903"/>
                </a:lnTo>
                <a:lnTo>
                  <a:pt x="10948" y="0"/>
                </a:lnTo>
                <a:lnTo>
                  <a:pt x="24633" y="0"/>
                </a:lnTo>
                <a:lnTo>
                  <a:pt x="32844" y="2903"/>
                </a:lnTo>
                <a:lnTo>
                  <a:pt x="41056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35208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70" h="40639">
                <a:moveTo>
                  <a:pt x="0" y="0"/>
                </a:moveTo>
                <a:lnTo>
                  <a:pt x="8211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8211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24712" y="3893822"/>
            <a:ext cx="41275" cy="14604"/>
          </a:xfrm>
          <a:custGeom>
            <a:avLst/>
            <a:gdLst/>
            <a:ahLst/>
            <a:cxnLst/>
            <a:rect l="l" t="t" r="r" b="b"/>
            <a:pathLst>
              <a:path w="41275" h="14604">
                <a:moveTo>
                  <a:pt x="41056" y="0"/>
                </a:moveTo>
                <a:lnTo>
                  <a:pt x="32844" y="11612"/>
                </a:lnTo>
                <a:lnTo>
                  <a:pt x="24633" y="14515"/>
                </a:lnTo>
                <a:lnTo>
                  <a:pt x="13685" y="14515"/>
                </a:lnTo>
                <a:lnTo>
                  <a:pt x="5474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324712" y="3902532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29" h="6350">
                <a:moveTo>
                  <a:pt x="10948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082882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025403" y="3838662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5" h="73025">
                <a:moveTo>
                  <a:pt x="0" y="17419"/>
                </a:moveTo>
                <a:lnTo>
                  <a:pt x="0" y="14515"/>
                </a:lnTo>
                <a:lnTo>
                  <a:pt x="2737" y="8709"/>
                </a:lnTo>
                <a:lnTo>
                  <a:pt x="5474" y="2903"/>
                </a:lnTo>
                <a:lnTo>
                  <a:pt x="13685" y="0"/>
                </a:lnTo>
                <a:lnTo>
                  <a:pt x="27370" y="0"/>
                </a:lnTo>
                <a:lnTo>
                  <a:pt x="32844" y="2903"/>
                </a:lnTo>
                <a:lnTo>
                  <a:pt x="35581" y="8709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9031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022666" y="3841565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5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5806"/>
                </a:lnTo>
                <a:lnTo>
                  <a:pt x="16422" y="0"/>
                </a:lnTo>
                <a:lnTo>
                  <a:pt x="30107" y="0"/>
                </a:lnTo>
                <a:lnTo>
                  <a:pt x="35581" y="5806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6128"/>
                </a:lnTo>
                <a:lnTo>
                  <a:pt x="30107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022666" y="3908338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4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88356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91093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96567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121201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6567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7610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329385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48266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3593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94248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09576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4904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240231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270613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859410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01268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16596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7251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62579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377906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93234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23615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38943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54271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69598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74171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38319" y="11612"/>
                </a:moveTo>
                <a:lnTo>
                  <a:pt x="32844" y="2903"/>
                </a:lnTo>
                <a:lnTo>
                  <a:pt x="24633" y="0"/>
                </a:lnTo>
                <a:lnTo>
                  <a:pt x="16422" y="0"/>
                </a:lnTo>
                <a:lnTo>
                  <a:pt x="8211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8211" y="46450"/>
                </a:lnTo>
                <a:lnTo>
                  <a:pt x="16422" y="49353"/>
                </a:lnTo>
                <a:lnTo>
                  <a:pt x="24633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274445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21896" y="0"/>
                </a:lnTo>
                <a:lnTo>
                  <a:pt x="13685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3685" y="43547"/>
                </a:lnTo>
                <a:lnTo>
                  <a:pt x="21896" y="43547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1612"/>
                </a:lnTo>
                <a:lnTo>
                  <a:pt x="10948" y="2903"/>
                </a:lnTo>
                <a:lnTo>
                  <a:pt x="16422" y="0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4515"/>
                </a:lnTo>
                <a:lnTo>
                  <a:pt x="10948" y="8709"/>
                </a:lnTo>
                <a:lnTo>
                  <a:pt x="16422" y="2903"/>
                </a:lnTo>
                <a:lnTo>
                  <a:pt x="27370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2851198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2856672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0107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0107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2911414" y="3998336"/>
            <a:ext cx="36195" cy="32384"/>
          </a:xfrm>
          <a:custGeom>
            <a:avLst/>
            <a:gdLst/>
            <a:ahLst/>
            <a:cxnLst/>
            <a:rect l="l" t="t" r="r" b="b"/>
            <a:pathLst>
              <a:path w="36194" h="32385">
                <a:moveTo>
                  <a:pt x="35581" y="11612"/>
                </a:moveTo>
                <a:lnTo>
                  <a:pt x="32844" y="2903"/>
                </a:lnTo>
                <a:lnTo>
                  <a:pt x="21896" y="0"/>
                </a:lnTo>
                <a:lnTo>
                  <a:pt x="10948" y="0"/>
                </a:lnTo>
                <a:lnTo>
                  <a:pt x="2737" y="2903"/>
                </a:lnTo>
                <a:lnTo>
                  <a:pt x="0" y="11612"/>
                </a:lnTo>
                <a:lnTo>
                  <a:pt x="2737" y="17419"/>
                </a:lnTo>
                <a:lnTo>
                  <a:pt x="8211" y="20322"/>
                </a:lnTo>
                <a:lnTo>
                  <a:pt x="24633" y="29031"/>
                </a:lnTo>
                <a:lnTo>
                  <a:pt x="3284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2938785" y="4027368"/>
            <a:ext cx="5715" cy="17780"/>
          </a:xfrm>
          <a:custGeom>
            <a:avLst/>
            <a:gdLst/>
            <a:ahLst/>
            <a:cxnLst/>
            <a:rect l="l" t="t" r="r" b="b"/>
            <a:pathLst>
              <a:path w="5714" h="17779">
                <a:moveTo>
                  <a:pt x="0" y="0"/>
                </a:moveTo>
                <a:lnTo>
                  <a:pt x="5474" y="5806"/>
                </a:lnTo>
                <a:lnTo>
                  <a:pt x="5474" y="8709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2914151" y="404188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30107" y="0"/>
                </a:moveTo>
                <a:lnTo>
                  <a:pt x="19159" y="2903"/>
                </a:lnTo>
                <a:lnTo>
                  <a:pt x="8211" y="290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2911414" y="4036078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474" y="8709"/>
                </a:move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2938785" y="400124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8211" y="8709"/>
                </a:move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2914151" y="4001240"/>
            <a:ext cx="30480" cy="6350"/>
          </a:xfrm>
          <a:custGeom>
            <a:avLst/>
            <a:gdLst/>
            <a:ahLst/>
            <a:cxnLst/>
            <a:rect l="l" t="t" r="r" b="b"/>
            <a:pathLst>
              <a:path w="30480" h="6350">
                <a:moveTo>
                  <a:pt x="30107" y="5806"/>
                </a:moveTo>
                <a:lnTo>
                  <a:pt x="19159" y="0"/>
                </a:lnTo>
                <a:lnTo>
                  <a:pt x="8211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2914151" y="4001240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2737" y="0"/>
                </a:moveTo>
                <a:lnTo>
                  <a:pt x="0" y="8709"/>
                </a:lnTo>
                <a:lnTo>
                  <a:pt x="2737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2911414" y="4012852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2737" y="0"/>
                </a:moveTo>
                <a:lnTo>
                  <a:pt x="8211" y="2903"/>
                </a:lnTo>
                <a:lnTo>
                  <a:pt x="24633" y="11612"/>
                </a:lnTo>
                <a:lnTo>
                  <a:pt x="32844" y="14515"/>
                </a:lnTo>
                <a:lnTo>
                  <a:pt x="35581" y="20322"/>
                </a:lnTo>
                <a:lnTo>
                  <a:pt x="35581" y="23225"/>
                </a:lnTo>
                <a:lnTo>
                  <a:pt x="32844" y="31934"/>
                </a:lnTo>
                <a:lnTo>
                  <a:pt x="21896" y="34838"/>
                </a:lnTo>
                <a:lnTo>
                  <a:pt x="10948" y="34838"/>
                </a:lnTo>
                <a:lnTo>
                  <a:pt x="2737" y="31934"/>
                </a:lnTo>
                <a:lnTo>
                  <a:pt x="0" y="232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96615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2737" y="26128"/>
                </a:moveTo>
                <a:lnTo>
                  <a:pt x="38319" y="26128"/>
                </a:lnTo>
                <a:lnTo>
                  <a:pt x="38319" y="14515"/>
                </a:lnTo>
                <a:lnTo>
                  <a:pt x="35581" y="8709"/>
                </a:ln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96889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0" y="17419"/>
                </a:moveTo>
                <a:lnTo>
                  <a:pt x="32844" y="17419"/>
                </a:lnTo>
                <a:lnTo>
                  <a:pt x="32844" y="11612"/>
                </a:lnTo>
                <a:lnTo>
                  <a:pt x="30107" y="5806"/>
                </a:lnTo>
                <a:lnTo>
                  <a:pt x="24633" y="0"/>
                </a:lnTo>
                <a:lnTo>
                  <a:pt x="13685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8211" y="40644"/>
                </a:lnTo>
                <a:lnTo>
                  <a:pt x="13685" y="43547"/>
                </a:lnTo>
                <a:lnTo>
                  <a:pt x="24633" y="43547"/>
                </a:lnTo>
                <a:lnTo>
                  <a:pt x="30107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023634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3029108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2844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5569" y="1548063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25569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89213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2552857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319238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082882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17610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29385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48266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63593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94248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209576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224904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240231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270613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2859410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01268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316596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47251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62579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377906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93234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3615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38943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54271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69598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25569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25569" y="3754470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32509" y="3681891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3547"/>
                </a:lnTo>
                <a:lnTo>
                  <a:pt x="2737" y="60966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60966"/>
                </a:lnTo>
                <a:lnTo>
                  <a:pt x="43793" y="43547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935246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40720" y="374866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65354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8063"/>
                </a:lnTo>
                <a:lnTo>
                  <a:pt x="8211" y="40644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40720" y="3684794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25569" y="343221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5246" y="3400284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32509" y="3403187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2509" y="3469960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25569" y="310706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2509" y="3075129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32844" y="11612"/>
                </a:moveTo>
                <a:lnTo>
                  <a:pt x="32844" y="72579"/>
                </a:lnTo>
                <a:lnTo>
                  <a:pt x="35581" y="72579"/>
                </a:lnTo>
                <a:lnTo>
                  <a:pt x="35581" y="0"/>
                </a:lnTo>
                <a:lnTo>
                  <a:pt x="0" y="55160"/>
                </a:lnTo>
                <a:lnTo>
                  <a:pt x="46530" y="55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35246" y="3086742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107" y="0"/>
                </a:moveTo>
                <a:lnTo>
                  <a:pt x="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5246" y="3127386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0" y="0"/>
                </a:moveTo>
                <a:lnTo>
                  <a:pt x="43793" y="0"/>
                </a:lnTo>
                <a:lnTo>
                  <a:pt x="43793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25569" y="27819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35246" y="2749974"/>
            <a:ext cx="41275" cy="73025"/>
          </a:xfrm>
          <a:custGeom>
            <a:avLst/>
            <a:gdLst/>
            <a:ahLst/>
            <a:cxnLst/>
            <a:rect l="l" t="t" r="r" b="b"/>
            <a:pathLst>
              <a:path w="41275" h="73025">
                <a:moveTo>
                  <a:pt x="32844" y="2903"/>
                </a:moveTo>
                <a:lnTo>
                  <a:pt x="35581" y="11612"/>
                </a:lnTo>
                <a:lnTo>
                  <a:pt x="38319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9353"/>
                </a:lnTo>
                <a:lnTo>
                  <a:pt x="2737" y="63869"/>
                </a:lnTo>
                <a:lnTo>
                  <a:pt x="8211" y="69676"/>
                </a:lnTo>
                <a:lnTo>
                  <a:pt x="19159" y="72579"/>
                </a:lnTo>
                <a:lnTo>
                  <a:pt x="21896" y="72579"/>
                </a:lnTo>
                <a:lnTo>
                  <a:pt x="32844" y="69676"/>
                </a:lnTo>
                <a:lnTo>
                  <a:pt x="38319" y="63869"/>
                </a:lnTo>
                <a:lnTo>
                  <a:pt x="41056" y="52257"/>
                </a:lnTo>
                <a:lnTo>
                  <a:pt x="41056" y="49353"/>
                </a:lnTo>
                <a:lnTo>
                  <a:pt x="2737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43457" y="275287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37983" y="2752877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69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6450"/>
                </a:lnTo>
                <a:lnTo>
                  <a:pt x="2737" y="60966"/>
                </a:lnTo>
                <a:lnTo>
                  <a:pt x="13685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37983" y="2805134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0" y="0"/>
                </a:moveTo>
                <a:lnTo>
                  <a:pt x="5474" y="11612"/>
                </a:lnTo>
                <a:lnTo>
                  <a:pt x="16422" y="14515"/>
                </a:lnTo>
                <a:lnTo>
                  <a:pt x="19159" y="14515"/>
                </a:lnTo>
                <a:lnTo>
                  <a:pt x="30107" y="11612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59880" y="2781909"/>
            <a:ext cx="13970" cy="38100"/>
          </a:xfrm>
          <a:custGeom>
            <a:avLst/>
            <a:gdLst/>
            <a:ahLst/>
            <a:cxnLst/>
            <a:rect l="l" t="t" r="r" b="b"/>
            <a:pathLst>
              <a:path w="13969" h="38100">
                <a:moveTo>
                  <a:pt x="0" y="37741"/>
                </a:moveTo>
                <a:lnTo>
                  <a:pt x="10948" y="31934"/>
                </a:lnTo>
                <a:lnTo>
                  <a:pt x="13685" y="20322"/>
                </a:lnTo>
                <a:lnTo>
                  <a:pt x="13685" y="17419"/>
                </a:lnTo>
                <a:lnTo>
                  <a:pt x="10948" y="5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37983" y="2781909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35581" y="14515"/>
                </a:moveTo>
                <a:lnTo>
                  <a:pt x="30107" y="2903"/>
                </a:lnTo>
                <a:lnTo>
                  <a:pt x="19159" y="0"/>
                </a:lnTo>
                <a:lnTo>
                  <a:pt x="16422" y="0"/>
                </a:lnTo>
                <a:lnTo>
                  <a:pt x="5474" y="2903"/>
                </a:lnTo>
                <a:lnTo>
                  <a:pt x="0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37983" y="278190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85" y="0"/>
                </a:moveTo>
                <a:lnTo>
                  <a:pt x="2737" y="5806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25569" y="245675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35246" y="2424819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13685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17419"/>
                </a:lnTo>
                <a:lnTo>
                  <a:pt x="2737" y="26128"/>
                </a:lnTo>
                <a:lnTo>
                  <a:pt x="5474" y="29031"/>
                </a:lnTo>
                <a:lnTo>
                  <a:pt x="13685" y="31934"/>
                </a:lnTo>
                <a:lnTo>
                  <a:pt x="24633" y="34838"/>
                </a:lnTo>
                <a:lnTo>
                  <a:pt x="32844" y="40644"/>
                </a:lnTo>
                <a:lnTo>
                  <a:pt x="35581" y="43547"/>
                </a:lnTo>
                <a:lnTo>
                  <a:pt x="38319" y="49353"/>
                </a:lnTo>
                <a:lnTo>
                  <a:pt x="38319" y="60966"/>
                </a:lnTo>
                <a:lnTo>
                  <a:pt x="35581" y="66772"/>
                </a:lnTo>
                <a:lnTo>
                  <a:pt x="24633" y="69676"/>
                </a:lnTo>
                <a:lnTo>
                  <a:pt x="13685" y="69676"/>
                </a:lnTo>
                <a:lnTo>
                  <a:pt x="2737" y="66772"/>
                </a:lnTo>
                <a:lnTo>
                  <a:pt x="0" y="60966"/>
                </a:lnTo>
                <a:lnTo>
                  <a:pt x="0" y="49353"/>
                </a:lnTo>
                <a:lnTo>
                  <a:pt x="2737" y="43547"/>
                </a:lnTo>
                <a:lnTo>
                  <a:pt x="5474" y="40644"/>
                </a:lnTo>
                <a:lnTo>
                  <a:pt x="13685" y="34838"/>
                </a:lnTo>
                <a:lnTo>
                  <a:pt x="24633" y="31934"/>
                </a:lnTo>
                <a:lnTo>
                  <a:pt x="32844" y="29031"/>
                </a:lnTo>
                <a:lnTo>
                  <a:pt x="35581" y="26128"/>
                </a:lnTo>
                <a:lnTo>
                  <a:pt x="38319" y="17419"/>
                </a:lnTo>
                <a:lnTo>
                  <a:pt x="38319" y="11612"/>
                </a:lnTo>
                <a:lnTo>
                  <a:pt x="35581" y="5806"/>
                </a:lnTo>
                <a:lnTo>
                  <a:pt x="24633" y="0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32509" y="2430626"/>
            <a:ext cx="43815" cy="69850"/>
          </a:xfrm>
          <a:custGeom>
            <a:avLst/>
            <a:gdLst/>
            <a:ahLst/>
            <a:cxnLst/>
            <a:rect l="l" t="t" r="r" b="b"/>
            <a:pathLst>
              <a:path w="43815" h="69850">
                <a:moveTo>
                  <a:pt x="8211" y="0"/>
                </a:moveTo>
                <a:lnTo>
                  <a:pt x="5474" y="5806"/>
                </a:lnTo>
                <a:lnTo>
                  <a:pt x="5474" y="11612"/>
                </a:lnTo>
                <a:lnTo>
                  <a:pt x="8211" y="20322"/>
                </a:lnTo>
                <a:lnTo>
                  <a:pt x="16422" y="23225"/>
                </a:lnTo>
                <a:lnTo>
                  <a:pt x="27370" y="26128"/>
                </a:lnTo>
                <a:lnTo>
                  <a:pt x="35581" y="29031"/>
                </a:lnTo>
                <a:lnTo>
                  <a:pt x="41056" y="37741"/>
                </a:lnTo>
                <a:lnTo>
                  <a:pt x="43793" y="43547"/>
                </a:lnTo>
                <a:lnTo>
                  <a:pt x="43793" y="55160"/>
                </a:lnTo>
                <a:lnTo>
                  <a:pt x="41056" y="60966"/>
                </a:lnTo>
                <a:lnTo>
                  <a:pt x="38319" y="63869"/>
                </a:lnTo>
                <a:lnTo>
                  <a:pt x="27370" y="69676"/>
                </a:lnTo>
                <a:lnTo>
                  <a:pt x="16422" y="69676"/>
                </a:lnTo>
                <a:lnTo>
                  <a:pt x="5474" y="63869"/>
                </a:lnTo>
                <a:lnTo>
                  <a:pt x="2737" y="60966"/>
                </a:lnTo>
                <a:lnTo>
                  <a:pt x="0" y="55160"/>
                </a:lnTo>
                <a:lnTo>
                  <a:pt x="0" y="43547"/>
                </a:lnTo>
                <a:lnTo>
                  <a:pt x="2737" y="37741"/>
                </a:lnTo>
                <a:lnTo>
                  <a:pt x="8211" y="29031"/>
                </a:lnTo>
                <a:lnTo>
                  <a:pt x="16422" y="26128"/>
                </a:lnTo>
                <a:lnTo>
                  <a:pt x="27370" y="23225"/>
                </a:lnTo>
                <a:lnTo>
                  <a:pt x="35581" y="20322"/>
                </a:lnTo>
                <a:lnTo>
                  <a:pt x="38319" y="11612"/>
                </a:lnTo>
                <a:lnTo>
                  <a:pt x="38319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7983" y="2430626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32844" y="2903"/>
                </a:moveTo>
                <a:lnTo>
                  <a:pt x="21896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35246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0"/>
                </a:moveTo>
                <a:lnTo>
                  <a:pt x="8211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5354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5806"/>
                </a:moveTo>
                <a:lnTo>
                  <a:pt x="821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25569" y="213159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75030" y="2102568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1612"/>
                </a:moveTo>
                <a:lnTo>
                  <a:pt x="8211" y="8709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75030" y="2108374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5806"/>
                </a:moveTo>
                <a:lnTo>
                  <a:pt x="0" y="11612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32509" y="2102568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29031"/>
                </a:lnTo>
                <a:lnTo>
                  <a:pt x="41056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35246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8709"/>
                </a:lnTo>
                <a:lnTo>
                  <a:pt x="0" y="26128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0720" y="216643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0" y="0"/>
                </a:moveTo>
                <a:lnTo>
                  <a:pt x="10948" y="5806"/>
                </a:lnTo>
                <a:lnTo>
                  <a:pt x="16422" y="5806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5354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6128"/>
                </a:ln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0720" y="2105471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7370" y="2903"/>
                </a:moveTo>
                <a:lnTo>
                  <a:pt x="16422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25569" y="1809348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75030" y="1777413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75030" y="1783219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8709"/>
                </a:moveTo>
                <a:lnTo>
                  <a:pt x="0" y="11612"/>
                </a:lnTo>
                <a:lnTo>
                  <a:pt x="8211" y="8709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35246" y="1777413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32509" y="1780316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32509" y="1847089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25569" y="359189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25569" y="3269641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25569" y="29444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25569" y="26193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25569" y="229417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25569" y="196902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25569" y="164677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46530" y="2903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24491" y="2787715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8211" y="0"/>
                </a:moveTo>
                <a:lnTo>
                  <a:pt x="2737" y="8709"/>
                </a:ln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3547"/>
                </a:lnTo>
                <a:lnTo>
                  <a:pt x="24633" y="43547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6128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27228" y="2787715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6128"/>
                </a:lnTo>
                <a:lnTo>
                  <a:pt x="38319" y="14515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8211" y="23225"/>
                </a:lnTo>
                <a:lnTo>
                  <a:pt x="2737" y="17419"/>
                </a:lnTo>
                <a:lnTo>
                  <a:pt x="0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13685" y="23225"/>
                </a:lnTo>
                <a:lnTo>
                  <a:pt x="5474" y="17419"/>
                </a:lnTo>
                <a:lnTo>
                  <a:pt x="2737" y="8709"/>
                </a:ln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724491" y="26715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727228" y="26715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724491" y="2613525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8211" y="0"/>
                </a:moveTo>
                <a:lnTo>
                  <a:pt x="2737" y="2903"/>
                </a:lnTo>
                <a:lnTo>
                  <a:pt x="0" y="11612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6422" y="31934"/>
                </a:lnTo>
                <a:lnTo>
                  <a:pt x="19159" y="26128"/>
                </a:lnTo>
                <a:lnTo>
                  <a:pt x="24633" y="8709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749125" y="2616429"/>
            <a:ext cx="16510" cy="3175"/>
          </a:xfrm>
          <a:custGeom>
            <a:avLst/>
            <a:gdLst/>
            <a:ahLst/>
            <a:cxnLst/>
            <a:rect l="l" t="t" r="r" b="b"/>
            <a:pathLst>
              <a:path w="16509" h="3175">
                <a:moveTo>
                  <a:pt x="0" y="2903"/>
                </a:moveTo>
                <a:lnTo>
                  <a:pt x="8211" y="0"/>
                </a:lnTo>
                <a:lnTo>
                  <a:pt x="10948" y="0"/>
                </a:lnTo>
                <a:lnTo>
                  <a:pt x="16422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762810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0" y="0"/>
                </a:moveTo>
                <a:lnTo>
                  <a:pt x="2737" y="8709"/>
                </a:lnTo>
                <a:lnTo>
                  <a:pt x="2737" y="20322"/>
                </a:lnTo>
                <a:lnTo>
                  <a:pt x="0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760073" y="2642557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5474" y="0"/>
                </a:moveTo>
                <a:lnTo>
                  <a:pt x="0" y="2903"/>
                </a:lnTo>
                <a:lnTo>
                  <a:pt x="0" y="8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727228" y="2613525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474" y="0"/>
                </a:moveTo>
                <a:lnTo>
                  <a:pt x="5474" y="2903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27228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2737" y="0"/>
                </a:moveTo>
                <a:lnTo>
                  <a:pt x="0" y="8709"/>
                </a:lnTo>
                <a:lnTo>
                  <a:pt x="0" y="20322"/>
                </a:lnTo>
                <a:lnTo>
                  <a:pt x="2737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727228" y="2642557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0" y="0"/>
                </a:moveTo>
                <a:lnTo>
                  <a:pt x="5474" y="2903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738177" y="261352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31934"/>
                </a:moveTo>
                <a:lnTo>
                  <a:pt x="2737" y="26128"/>
                </a:lnTo>
                <a:lnTo>
                  <a:pt x="8211" y="8709"/>
                </a:lnTo>
                <a:lnTo>
                  <a:pt x="10948" y="2903"/>
                </a:lnTo>
                <a:lnTo>
                  <a:pt x="19159" y="0"/>
                </a:lnTo>
                <a:lnTo>
                  <a:pt x="21896" y="0"/>
                </a:lnTo>
                <a:lnTo>
                  <a:pt x="27370" y="2903"/>
                </a:lnTo>
                <a:lnTo>
                  <a:pt x="32844" y="11612"/>
                </a:lnTo>
                <a:lnTo>
                  <a:pt x="32844" y="23225"/>
                </a:lnTo>
                <a:lnTo>
                  <a:pt x="27370" y="31934"/>
                </a:lnTo>
                <a:lnTo>
                  <a:pt x="2189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24491" y="2549656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21896" y="37741"/>
                </a:moveTo>
                <a:lnTo>
                  <a:pt x="21896" y="0"/>
                </a:lnTo>
                <a:lnTo>
                  <a:pt x="13685" y="0"/>
                </a:lnTo>
                <a:lnTo>
                  <a:pt x="5474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727228" y="2549656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16422" y="37741"/>
                </a:moveTo>
                <a:lnTo>
                  <a:pt x="16422" y="2903"/>
                </a:lnTo>
                <a:lnTo>
                  <a:pt x="10948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8709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724491" y="24886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29031"/>
                </a:lnTo>
                <a:lnTo>
                  <a:pt x="46530" y="23225"/>
                </a:lnTo>
                <a:lnTo>
                  <a:pt x="46530" y="11612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27228" y="24886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5474" y="31934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1934"/>
                </a:lnTo>
                <a:lnTo>
                  <a:pt x="35581" y="29031"/>
                </a:lnTo>
                <a:lnTo>
                  <a:pt x="38319" y="23225"/>
                </a:lnTo>
                <a:lnTo>
                  <a:pt x="38319" y="11612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794522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679564" y="375447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679564" y="343221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679564" y="310706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679564" y="278190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679564" y="245675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679564" y="213159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679564" y="1809348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737043" y="3591893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737043" y="3269641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37043" y="2944486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37043" y="261933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737043" y="2294177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737043" y="196902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37043" y="164677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025569" y="2674492"/>
            <a:ext cx="544830" cy="1080135"/>
          </a:xfrm>
          <a:custGeom>
            <a:avLst/>
            <a:gdLst/>
            <a:ahLst/>
            <a:cxnLst/>
            <a:rect l="l" t="t" r="r" b="b"/>
            <a:pathLst>
              <a:path w="544830" h="1080135">
                <a:moveTo>
                  <a:pt x="303815" y="1079978"/>
                </a:moveTo>
                <a:lnTo>
                  <a:pt x="303815" y="1053849"/>
                </a:lnTo>
                <a:lnTo>
                  <a:pt x="314763" y="1027721"/>
                </a:lnTo>
                <a:lnTo>
                  <a:pt x="320237" y="1021915"/>
                </a:lnTo>
                <a:lnTo>
                  <a:pt x="344871" y="1010302"/>
                </a:lnTo>
                <a:lnTo>
                  <a:pt x="361293" y="1001592"/>
                </a:lnTo>
                <a:lnTo>
                  <a:pt x="369505" y="995786"/>
                </a:lnTo>
                <a:lnTo>
                  <a:pt x="394138" y="975464"/>
                </a:lnTo>
                <a:lnTo>
                  <a:pt x="418772" y="963851"/>
                </a:lnTo>
                <a:lnTo>
                  <a:pt x="443406" y="952239"/>
                </a:lnTo>
                <a:lnTo>
                  <a:pt x="443406" y="949335"/>
                </a:lnTo>
                <a:lnTo>
                  <a:pt x="462565" y="923207"/>
                </a:lnTo>
                <a:lnTo>
                  <a:pt x="465302" y="897078"/>
                </a:lnTo>
                <a:lnTo>
                  <a:pt x="465302" y="870950"/>
                </a:lnTo>
                <a:lnTo>
                  <a:pt x="468039" y="868047"/>
                </a:lnTo>
                <a:lnTo>
                  <a:pt x="492673" y="853531"/>
                </a:lnTo>
                <a:lnTo>
                  <a:pt x="517307" y="853531"/>
                </a:lnTo>
                <a:lnTo>
                  <a:pt x="541940" y="850628"/>
                </a:lnTo>
                <a:lnTo>
                  <a:pt x="544677" y="844821"/>
                </a:lnTo>
                <a:lnTo>
                  <a:pt x="541940" y="839015"/>
                </a:lnTo>
                <a:lnTo>
                  <a:pt x="528255" y="818693"/>
                </a:lnTo>
                <a:lnTo>
                  <a:pt x="517307" y="809983"/>
                </a:lnTo>
                <a:lnTo>
                  <a:pt x="492673" y="809983"/>
                </a:lnTo>
                <a:lnTo>
                  <a:pt x="468039" y="795468"/>
                </a:lnTo>
                <a:lnTo>
                  <a:pt x="457091" y="792564"/>
                </a:lnTo>
                <a:lnTo>
                  <a:pt x="443406" y="786758"/>
                </a:lnTo>
                <a:lnTo>
                  <a:pt x="418772" y="786758"/>
                </a:lnTo>
                <a:lnTo>
                  <a:pt x="394138" y="772242"/>
                </a:lnTo>
                <a:lnTo>
                  <a:pt x="385927" y="766436"/>
                </a:lnTo>
                <a:lnTo>
                  <a:pt x="369505" y="754823"/>
                </a:lnTo>
                <a:lnTo>
                  <a:pt x="344871" y="743210"/>
                </a:lnTo>
                <a:lnTo>
                  <a:pt x="331186" y="740307"/>
                </a:lnTo>
                <a:lnTo>
                  <a:pt x="320237" y="731598"/>
                </a:lnTo>
                <a:lnTo>
                  <a:pt x="295604" y="725791"/>
                </a:lnTo>
                <a:lnTo>
                  <a:pt x="284655" y="714179"/>
                </a:lnTo>
                <a:lnTo>
                  <a:pt x="270970" y="693857"/>
                </a:lnTo>
                <a:lnTo>
                  <a:pt x="265496" y="688050"/>
                </a:lnTo>
                <a:lnTo>
                  <a:pt x="249073" y="661922"/>
                </a:lnTo>
                <a:lnTo>
                  <a:pt x="246336" y="632890"/>
                </a:lnTo>
                <a:lnTo>
                  <a:pt x="246336" y="621277"/>
                </a:lnTo>
                <a:lnTo>
                  <a:pt x="221703" y="621277"/>
                </a:lnTo>
                <a:lnTo>
                  <a:pt x="216228" y="606762"/>
                </a:lnTo>
                <a:lnTo>
                  <a:pt x="202543" y="580633"/>
                </a:lnTo>
                <a:lnTo>
                  <a:pt x="197069" y="566117"/>
                </a:lnTo>
                <a:lnTo>
                  <a:pt x="172435" y="566117"/>
                </a:lnTo>
                <a:lnTo>
                  <a:pt x="164224" y="554505"/>
                </a:lnTo>
                <a:lnTo>
                  <a:pt x="172435" y="548698"/>
                </a:lnTo>
                <a:lnTo>
                  <a:pt x="197069" y="548698"/>
                </a:lnTo>
                <a:lnTo>
                  <a:pt x="202543" y="528376"/>
                </a:lnTo>
                <a:lnTo>
                  <a:pt x="221703" y="505151"/>
                </a:lnTo>
                <a:lnTo>
                  <a:pt x="246336" y="505151"/>
                </a:lnTo>
                <a:lnTo>
                  <a:pt x="246336" y="502248"/>
                </a:lnTo>
                <a:lnTo>
                  <a:pt x="270970" y="487732"/>
                </a:lnTo>
                <a:lnTo>
                  <a:pt x="295604" y="479022"/>
                </a:lnTo>
                <a:lnTo>
                  <a:pt x="301078" y="476119"/>
                </a:lnTo>
                <a:lnTo>
                  <a:pt x="320237" y="467410"/>
                </a:lnTo>
                <a:lnTo>
                  <a:pt x="344871" y="461603"/>
                </a:lnTo>
                <a:lnTo>
                  <a:pt x="369505" y="458700"/>
                </a:lnTo>
                <a:lnTo>
                  <a:pt x="394138" y="455797"/>
                </a:lnTo>
                <a:lnTo>
                  <a:pt x="405087" y="449991"/>
                </a:lnTo>
                <a:lnTo>
                  <a:pt x="394138" y="423862"/>
                </a:lnTo>
                <a:lnTo>
                  <a:pt x="383190" y="397734"/>
                </a:lnTo>
                <a:lnTo>
                  <a:pt x="369505" y="380314"/>
                </a:lnTo>
                <a:lnTo>
                  <a:pt x="361293" y="371605"/>
                </a:lnTo>
                <a:lnTo>
                  <a:pt x="347608" y="345476"/>
                </a:lnTo>
                <a:lnTo>
                  <a:pt x="344871" y="336767"/>
                </a:lnTo>
                <a:lnTo>
                  <a:pt x="333923" y="319348"/>
                </a:lnTo>
                <a:lnTo>
                  <a:pt x="320237" y="293219"/>
                </a:lnTo>
                <a:lnTo>
                  <a:pt x="320237" y="290316"/>
                </a:lnTo>
                <a:lnTo>
                  <a:pt x="314763" y="267091"/>
                </a:lnTo>
                <a:lnTo>
                  <a:pt x="309289" y="240962"/>
                </a:lnTo>
                <a:lnTo>
                  <a:pt x="301078" y="214834"/>
                </a:lnTo>
                <a:lnTo>
                  <a:pt x="295604" y="197415"/>
                </a:lnTo>
                <a:lnTo>
                  <a:pt x="287392" y="188705"/>
                </a:lnTo>
                <a:lnTo>
                  <a:pt x="270970" y="168383"/>
                </a:lnTo>
                <a:lnTo>
                  <a:pt x="257285" y="162577"/>
                </a:lnTo>
                <a:lnTo>
                  <a:pt x="246336" y="150964"/>
                </a:lnTo>
                <a:lnTo>
                  <a:pt x="221703" y="150964"/>
                </a:lnTo>
                <a:lnTo>
                  <a:pt x="205280" y="136448"/>
                </a:lnTo>
                <a:lnTo>
                  <a:pt x="197069" y="124836"/>
                </a:lnTo>
                <a:lnTo>
                  <a:pt x="172435" y="124836"/>
                </a:lnTo>
                <a:lnTo>
                  <a:pt x="153276" y="110320"/>
                </a:lnTo>
                <a:lnTo>
                  <a:pt x="147802" y="104514"/>
                </a:lnTo>
                <a:lnTo>
                  <a:pt x="123168" y="89998"/>
                </a:lnTo>
                <a:lnTo>
                  <a:pt x="109482" y="81288"/>
                </a:lnTo>
                <a:lnTo>
                  <a:pt x="98534" y="78385"/>
                </a:lnTo>
                <a:lnTo>
                  <a:pt x="73901" y="78385"/>
                </a:lnTo>
                <a:lnTo>
                  <a:pt x="49267" y="69676"/>
                </a:lnTo>
                <a:lnTo>
                  <a:pt x="30107" y="55160"/>
                </a:lnTo>
                <a:lnTo>
                  <a:pt x="24633" y="49353"/>
                </a:lnTo>
                <a:lnTo>
                  <a:pt x="10948" y="29031"/>
                </a:lnTo>
                <a:lnTo>
                  <a:pt x="0" y="2903"/>
                </a:lnTo>
                <a:lnTo>
                  <a:pt x="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025569" y="1548063"/>
            <a:ext cx="2318385" cy="1176020"/>
          </a:xfrm>
          <a:custGeom>
            <a:avLst/>
            <a:gdLst/>
            <a:ahLst/>
            <a:cxnLst/>
            <a:rect l="l" t="t" r="r" b="b"/>
            <a:pathLst>
              <a:path w="2318385" h="1176020">
                <a:moveTo>
                  <a:pt x="0" y="1094494"/>
                </a:moveTo>
                <a:lnTo>
                  <a:pt x="0" y="1077075"/>
                </a:lnTo>
                <a:lnTo>
                  <a:pt x="24633" y="1056753"/>
                </a:lnTo>
                <a:lnTo>
                  <a:pt x="35581" y="1050946"/>
                </a:lnTo>
                <a:lnTo>
                  <a:pt x="49267" y="1045140"/>
                </a:lnTo>
                <a:lnTo>
                  <a:pt x="73901" y="1036430"/>
                </a:lnTo>
                <a:lnTo>
                  <a:pt x="98534" y="1036430"/>
                </a:lnTo>
                <a:lnTo>
                  <a:pt x="123168" y="1036430"/>
                </a:lnTo>
                <a:lnTo>
                  <a:pt x="147802" y="1045140"/>
                </a:lnTo>
                <a:lnTo>
                  <a:pt x="153276" y="1050946"/>
                </a:lnTo>
                <a:lnTo>
                  <a:pt x="172435" y="1065462"/>
                </a:lnTo>
                <a:lnTo>
                  <a:pt x="197069" y="1065462"/>
                </a:lnTo>
                <a:lnTo>
                  <a:pt x="213491" y="1077075"/>
                </a:lnTo>
                <a:lnTo>
                  <a:pt x="221703" y="1082881"/>
                </a:lnTo>
                <a:lnTo>
                  <a:pt x="246336" y="1082881"/>
                </a:lnTo>
                <a:lnTo>
                  <a:pt x="268233" y="1103203"/>
                </a:lnTo>
                <a:lnTo>
                  <a:pt x="270970" y="1103203"/>
                </a:lnTo>
                <a:lnTo>
                  <a:pt x="295604" y="1120622"/>
                </a:lnTo>
                <a:lnTo>
                  <a:pt x="320237" y="1123525"/>
                </a:lnTo>
                <a:lnTo>
                  <a:pt x="344871" y="1126429"/>
                </a:lnTo>
                <a:lnTo>
                  <a:pt x="369505" y="1129332"/>
                </a:lnTo>
                <a:lnTo>
                  <a:pt x="394138" y="1129332"/>
                </a:lnTo>
                <a:lnTo>
                  <a:pt x="413298" y="1129332"/>
                </a:lnTo>
                <a:lnTo>
                  <a:pt x="418772" y="1129332"/>
                </a:lnTo>
                <a:lnTo>
                  <a:pt x="443406" y="1129332"/>
                </a:lnTo>
                <a:lnTo>
                  <a:pt x="468039" y="1132235"/>
                </a:lnTo>
                <a:lnTo>
                  <a:pt x="492673" y="1132235"/>
                </a:lnTo>
                <a:lnTo>
                  <a:pt x="517307" y="1132235"/>
                </a:lnTo>
                <a:lnTo>
                  <a:pt x="541940" y="1135138"/>
                </a:lnTo>
                <a:lnTo>
                  <a:pt x="550152" y="1129332"/>
                </a:lnTo>
                <a:lnTo>
                  <a:pt x="566574" y="1103203"/>
                </a:lnTo>
                <a:lnTo>
                  <a:pt x="591208" y="1100300"/>
                </a:lnTo>
                <a:lnTo>
                  <a:pt x="607630" y="1103203"/>
                </a:lnTo>
                <a:lnTo>
                  <a:pt x="615841" y="1106106"/>
                </a:lnTo>
                <a:lnTo>
                  <a:pt x="640475" y="1123525"/>
                </a:lnTo>
                <a:lnTo>
                  <a:pt x="648686" y="1129332"/>
                </a:lnTo>
                <a:lnTo>
                  <a:pt x="662372" y="1155460"/>
                </a:lnTo>
                <a:lnTo>
                  <a:pt x="665109" y="1158363"/>
                </a:lnTo>
                <a:lnTo>
                  <a:pt x="689742" y="1158363"/>
                </a:lnTo>
                <a:lnTo>
                  <a:pt x="714376" y="1172879"/>
                </a:lnTo>
                <a:lnTo>
                  <a:pt x="739010" y="1175782"/>
                </a:lnTo>
                <a:lnTo>
                  <a:pt x="763643" y="1164170"/>
                </a:lnTo>
                <a:lnTo>
                  <a:pt x="788277" y="1164170"/>
                </a:lnTo>
                <a:lnTo>
                  <a:pt x="796488" y="1155460"/>
                </a:lnTo>
                <a:lnTo>
                  <a:pt x="804699" y="1129332"/>
                </a:lnTo>
                <a:lnTo>
                  <a:pt x="801962" y="1103203"/>
                </a:lnTo>
                <a:lnTo>
                  <a:pt x="796488" y="1077075"/>
                </a:lnTo>
                <a:lnTo>
                  <a:pt x="796488" y="1050946"/>
                </a:lnTo>
                <a:lnTo>
                  <a:pt x="810174" y="1024818"/>
                </a:lnTo>
                <a:lnTo>
                  <a:pt x="812911" y="1021915"/>
                </a:lnTo>
                <a:lnTo>
                  <a:pt x="837544" y="1001592"/>
                </a:lnTo>
                <a:lnTo>
                  <a:pt x="840281" y="998689"/>
                </a:lnTo>
                <a:lnTo>
                  <a:pt x="853967" y="972561"/>
                </a:lnTo>
                <a:lnTo>
                  <a:pt x="845756" y="946432"/>
                </a:lnTo>
                <a:lnTo>
                  <a:pt x="837544" y="934820"/>
                </a:lnTo>
                <a:lnTo>
                  <a:pt x="826596" y="920304"/>
                </a:lnTo>
                <a:lnTo>
                  <a:pt x="812911" y="908691"/>
                </a:lnTo>
                <a:lnTo>
                  <a:pt x="788277" y="894175"/>
                </a:lnTo>
                <a:lnTo>
                  <a:pt x="763643" y="894175"/>
                </a:lnTo>
                <a:lnTo>
                  <a:pt x="760906" y="894175"/>
                </a:lnTo>
                <a:lnTo>
                  <a:pt x="739010" y="879659"/>
                </a:lnTo>
                <a:lnTo>
                  <a:pt x="728061" y="868047"/>
                </a:lnTo>
                <a:lnTo>
                  <a:pt x="714376" y="850628"/>
                </a:lnTo>
                <a:lnTo>
                  <a:pt x="706165" y="841918"/>
                </a:lnTo>
                <a:lnTo>
                  <a:pt x="689742" y="818693"/>
                </a:lnTo>
                <a:lnTo>
                  <a:pt x="665109" y="818693"/>
                </a:lnTo>
                <a:lnTo>
                  <a:pt x="662372" y="815790"/>
                </a:lnTo>
                <a:lnTo>
                  <a:pt x="640475" y="792564"/>
                </a:lnTo>
                <a:lnTo>
                  <a:pt x="635001" y="789661"/>
                </a:lnTo>
                <a:lnTo>
                  <a:pt x="615841" y="769339"/>
                </a:lnTo>
                <a:lnTo>
                  <a:pt x="610367" y="763533"/>
                </a:lnTo>
                <a:lnTo>
                  <a:pt x="591208" y="740307"/>
                </a:lnTo>
                <a:lnTo>
                  <a:pt x="585734" y="734501"/>
                </a:lnTo>
                <a:lnTo>
                  <a:pt x="566574" y="717082"/>
                </a:lnTo>
                <a:lnTo>
                  <a:pt x="558363" y="711276"/>
                </a:lnTo>
                <a:lnTo>
                  <a:pt x="541940" y="690953"/>
                </a:lnTo>
                <a:lnTo>
                  <a:pt x="533729" y="682244"/>
                </a:lnTo>
                <a:lnTo>
                  <a:pt x="517307" y="667728"/>
                </a:lnTo>
                <a:lnTo>
                  <a:pt x="492673" y="667728"/>
                </a:lnTo>
                <a:lnTo>
                  <a:pt x="476251" y="656115"/>
                </a:lnTo>
                <a:lnTo>
                  <a:pt x="468039" y="650309"/>
                </a:lnTo>
                <a:lnTo>
                  <a:pt x="448880" y="629987"/>
                </a:lnTo>
                <a:lnTo>
                  <a:pt x="443406" y="618374"/>
                </a:lnTo>
                <a:lnTo>
                  <a:pt x="435194" y="603858"/>
                </a:lnTo>
                <a:lnTo>
                  <a:pt x="418772" y="577730"/>
                </a:lnTo>
                <a:lnTo>
                  <a:pt x="418772" y="569020"/>
                </a:lnTo>
                <a:lnTo>
                  <a:pt x="410561" y="551601"/>
                </a:lnTo>
                <a:lnTo>
                  <a:pt x="394138" y="528376"/>
                </a:lnTo>
                <a:lnTo>
                  <a:pt x="374979" y="525473"/>
                </a:lnTo>
                <a:lnTo>
                  <a:pt x="369505" y="525473"/>
                </a:lnTo>
                <a:lnTo>
                  <a:pt x="344871" y="510957"/>
                </a:lnTo>
                <a:lnTo>
                  <a:pt x="331186" y="499344"/>
                </a:lnTo>
                <a:lnTo>
                  <a:pt x="320237" y="487732"/>
                </a:lnTo>
                <a:lnTo>
                  <a:pt x="301078" y="473216"/>
                </a:lnTo>
                <a:lnTo>
                  <a:pt x="309289" y="447087"/>
                </a:lnTo>
                <a:lnTo>
                  <a:pt x="320237" y="444184"/>
                </a:lnTo>
                <a:lnTo>
                  <a:pt x="344871" y="447087"/>
                </a:lnTo>
                <a:lnTo>
                  <a:pt x="369505" y="452894"/>
                </a:lnTo>
                <a:lnTo>
                  <a:pt x="394138" y="467410"/>
                </a:lnTo>
                <a:lnTo>
                  <a:pt x="405087" y="473216"/>
                </a:lnTo>
                <a:lnTo>
                  <a:pt x="418772" y="487732"/>
                </a:lnTo>
                <a:lnTo>
                  <a:pt x="443406" y="496441"/>
                </a:lnTo>
                <a:lnTo>
                  <a:pt x="468039" y="493538"/>
                </a:lnTo>
                <a:lnTo>
                  <a:pt x="492673" y="484829"/>
                </a:lnTo>
                <a:lnTo>
                  <a:pt x="517307" y="484829"/>
                </a:lnTo>
                <a:lnTo>
                  <a:pt x="541940" y="484829"/>
                </a:lnTo>
                <a:lnTo>
                  <a:pt x="563837" y="499344"/>
                </a:lnTo>
                <a:lnTo>
                  <a:pt x="566574" y="499344"/>
                </a:lnTo>
                <a:lnTo>
                  <a:pt x="591208" y="505151"/>
                </a:lnTo>
                <a:lnTo>
                  <a:pt x="615841" y="522570"/>
                </a:lnTo>
                <a:lnTo>
                  <a:pt x="621315" y="525473"/>
                </a:lnTo>
                <a:lnTo>
                  <a:pt x="640475" y="537086"/>
                </a:lnTo>
                <a:lnTo>
                  <a:pt x="665109" y="551601"/>
                </a:lnTo>
                <a:lnTo>
                  <a:pt x="689742" y="551601"/>
                </a:lnTo>
                <a:lnTo>
                  <a:pt x="714376" y="560311"/>
                </a:lnTo>
                <a:lnTo>
                  <a:pt x="739010" y="569020"/>
                </a:lnTo>
                <a:lnTo>
                  <a:pt x="760906" y="577730"/>
                </a:lnTo>
                <a:lnTo>
                  <a:pt x="763643" y="577730"/>
                </a:lnTo>
                <a:lnTo>
                  <a:pt x="788277" y="577730"/>
                </a:lnTo>
                <a:lnTo>
                  <a:pt x="812911" y="586439"/>
                </a:lnTo>
                <a:lnTo>
                  <a:pt x="837544" y="595149"/>
                </a:lnTo>
                <a:lnTo>
                  <a:pt x="851230" y="603858"/>
                </a:lnTo>
                <a:lnTo>
                  <a:pt x="862178" y="609665"/>
                </a:lnTo>
                <a:lnTo>
                  <a:pt x="886812" y="624181"/>
                </a:lnTo>
                <a:lnTo>
                  <a:pt x="911445" y="624181"/>
                </a:lnTo>
                <a:lnTo>
                  <a:pt x="916920" y="629987"/>
                </a:lnTo>
                <a:lnTo>
                  <a:pt x="936079" y="644503"/>
                </a:lnTo>
                <a:lnTo>
                  <a:pt x="960713" y="644503"/>
                </a:lnTo>
                <a:lnTo>
                  <a:pt x="985346" y="653212"/>
                </a:lnTo>
                <a:lnTo>
                  <a:pt x="1007243" y="656115"/>
                </a:lnTo>
                <a:lnTo>
                  <a:pt x="1009980" y="656115"/>
                </a:lnTo>
                <a:lnTo>
                  <a:pt x="1034614" y="656115"/>
                </a:lnTo>
                <a:lnTo>
                  <a:pt x="1048299" y="656115"/>
                </a:lnTo>
                <a:lnTo>
                  <a:pt x="1059247" y="656115"/>
                </a:lnTo>
                <a:lnTo>
                  <a:pt x="1083881" y="653212"/>
                </a:lnTo>
                <a:lnTo>
                  <a:pt x="1108515" y="653212"/>
                </a:lnTo>
                <a:lnTo>
                  <a:pt x="1133148" y="653212"/>
                </a:lnTo>
                <a:lnTo>
                  <a:pt x="1157782" y="653212"/>
                </a:lnTo>
                <a:lnTo>
                  <a:pt x="1182416" y="656115"/>
                </a:lnTo>
                <a:lnTo>
                  <a:pt x="1207049" y="661922"/>
                </a:lnTo>
                <a:lnTo>
                  <a:pt x="1231683" y="676438"/>
                </a:lnTo>
                <a:lnTo>
                  <a:pt x="1242631" y="682244"/>
                </a:lnTo>
                <a:lnTo>
                  <a:pt x="1256317" y="688050"/>
                </a:lnTo>
                <a:lnTo>
                  <a:pt x="1280951" y="688050"/>
                </a:lnTo>
                <a:lnTo>
                  <a:pt x="1305584" y="690953"/>
                </a:lnTo>
                <a:lnTo>
                  <a:pt x="1330218" y="696760"/>
                </a:lnTo>
                <a:lnTo>
                  <a:pt x="1354852" y="702566"/>
                </a:lnTo>
                <a:lnTo>
                  <a:pt x="1379485" y="702566"/>
                </a:lnTo>
                <a:lnTo>
                  <a:pt x="1404119" y="702566"/>
                </a:lnTo>
                <a:lnTo>
                  <a:pt x="1428753" y="705469"/>
                </a:lnTo>
                <a:lnTo>
                  <a:pt x="1445175" y="711276"/>
                </a:lnTo>
                <a:lnTo>
                  <a:pt x="1453386" y="711276"/>
                </a:lnTo>
                <a:lnTo>
                  <a:pt x="1478020" y="714179"/>
                </a:lnTo>
                <a:lnTo>
                  <a:pt x="1502654" y="719985"/>
                </a:lnTo>
                <a:lnTo>
                  <a:pt x="1527287" y="722888"/>
                </a:lnTo>
                <a:lnTo>
                  <a:pt x="1551921" y="725791"/>
                </a:lnTo>
                <a:lnTo>
                  <a:pt x="1573818" y="734501"/>
                </a:lnTo>
                <a:lnTo>
                  <a:pt x="1576555" y="737404"/>
                </a:lnTo>
                <a:lnTo>
                  <a:pt x="1601188" y="737404"/>
                </a:lnTo>
                <a:lnTo>
                  <a:pt x="1625822" y="746114"/>
                </a:lnTo>
                <a:lnTo>
                  <a:pt x="1650456" y="746114"/>
                </a:lnTo>
                <a:lnTo>
                  <a:pt x="1675089" y="746114"/>
                </a:lnTo>
                <a:lnTo>
                  <a:pt x="1699723" y="749017"/>
                </a:lnTo>
                <a:lnTo>
                  <a:pt x="1721620" y="734501"/>
                </a:lnTo>
                <a:lnTo>
                  <a:pt x="1724357" y="734501"/>
                </a:lnTo>
                <a:lnTo>
                  <a:pt x="1748990" y="731598"/>
                </a:lnTo>
                <a:lnTo>
                  <a:pt x="1759939" y="734501"/>
                </a:lnTo>
                <a:lnTo>
                  <a:pt x="1773624" y="740307"/>
                </a:lnTo>
                <a:lnTo>
                  <a:pt x="1798258" y="751920"/>
                </a:lnTo>
                <a:lnTo>
                  <a:pt x="1822891" y="751920"/>
                </a:lnTo>
                <a:lnTo>
                  <a:pt x="1847525" y="757726"/>
                </a:lnTo>
                <a:lnTo>
                  <a:pt x="1872159" y="746114"/>
                </a:lnTo>
                <a:lnTo>
                  <a:pt x="1896792" y="746114"/>
                </a:lnTo>
                <a:lnTo>
                  <a:pt x="1905004" y="734501"/>
                </a:lnTo>
                <a:lnTo>
                  <a:pt x="1905004" y="711276"/>
                </a:lnTo>
                <a:lnTo>
                  <a:pt x="1896792" y="690953"/>
                </a:lnTo>
                <a:lnTo>
                  <a:pt x="1872159" y="690953"/>
                </a:lnTo>
                <a:lnTo>
                  <a:pt x="1866685" y="682244"/>
                </a:lnTo>
                <a:lnTo>
                  <a:pt x="1847525" y="661922"/>
                </a:lnTo>
                <a:lnTo>
                  <a:pt x="1844788" y="656115"/>
                </a:lnTo>
                <a:lnTo>
                  <a:pt x="1822891" y="629987"/>
                </a:lnTo>
                <a:lnTo>
                  <a:pt x="1822891" y="627084"/>
                </a:lnTo>
                <a:lnTo>
                  <a:pt x="1798258" y="627084"/>
                </a:lnTo>
                <a:lnTo>
                  <a:pt x="1787309" y="603858"/>
                </a:lnTo>
                <a:lnTo>
                  <a:pt x="1773624" y="589343"/>
                </a:lnTo>
                <a:lnTo>
                  <a:pt x="1762676" y="577730"/>
                </a:lnTo>
                <a:lnTo>
                  <a:pt x="1748990" y="563214"/>
                </a:lnTo>
                <a:lnTo>
                  <a:pt x="1735305" y="551601"/>
                </a:lnTo>
                <a:lnTo>
                  <a:pt x="1724357" y="534182"/>
                </a:lnTo>
                <a:lnTo>
                  <a:pt x="1721620" y="525473"/>
                </a:lnTo>
                <a:lnTo>
                  <a:pt x="1713408" y="499344"/>
                </a:lnTo>
                <a:lnTo>
                  <a:pt x="1705197" y="473216"/>
                </a:lnTo>
                <a:lnTo>
                  <a:pt x="1699723" y="447087"/>
                </a:lnTo>
                <a:lnTo>
                  <a:pt x="1713408" y="420959"/>
                </a:lnTo>
                <a:lnTo>
                  <a:pt x="1724357" y="415153"/>
                </a:lnTo>
                <a:lnTo>
                  <a:pt x="1748990" y="412249"/>
                </a:lnTo>
                <a:lnTo>
                  <a:pt x="1773624" y="406443"/>
                </a:lnTo>
                <a:lnTo>
                  <a:pt x="1798258" y="403540"/>
                </a:lnTo>
                <a:lnTo>
                  <a:pt x="1822891" y="403540"/>
                </a:lnTo>
                <a:lnTo>
                  <a:pt x="1847525" y="406443"/>
                </a:lnTo>
                <a:lnTo>
                  <a:pt x="1872159" y="418056"/>
                </a:lnTo>
                <a:lnTo>
                  <a:pt x="1896792" y="418056"/>
                </a:lnTo>
                <a:lnTo>
                  <a:pt x="1907741" y="420959"/>
                </a:lnTo>
                <a:lnTo>
                  <a:pt x="1921426" y="423862"/>
                </a:lnTo>
                <a:lnTo>
                  <a:pt x="1946060" y="429668"/>
                </a:lnTo>
                <a:lnTo>
                  <a:pt x="1970693" y="426765"/>
                </a:lnTo>
                <a:lnTo>
                  <a:pt x="1976167" y="420959"/>
                </a:lnTo>
                <a:lnTo>
                  <a:pt x="1989853" y="394830"/>
                </a:lnTo>
                <a:lnTo>
                  <a:pt x="1989853" y="368702"/>
                </a:lnTo>
                <a:lnTo>
                  <a:pt x="1987116" y="342573"/>
                </a:lnTo>
                <a:lnTo>
                  <a:pt x="1992590" y="316445"/>
                </a:lnTo>
                <a:lnTo>
                  <a:pt x="1995327" y="299026"/>
                </a:lnTo>
                <a:lnTo>
                  <a:pt x="1998064" y="290316"/>
                </a:lnTo>
                <a:lnTo>
                  <a:pt x="2019961" y="269994"/>
                </a:lnTo>
                <a:lnTo>
                  <a:pt x="2044594" y="267091"/>
                </a:lnTo>
                <a:lnTo>
                  <a:pt x="2069228" y="267091"/>
                </a:lnTo>
                <a:lnTo>
                  <a:pt x="2093862" y="267091"/>
                </a:lnTo>
                <a:lnTo>
                  <a:pt x="2104810" y="264188"/>
                </a:lnTo>
                <a:lnTo>
                  <a:pt x="2118495" y="255478"/>
                </a:lnTo>
                <a:lnTo>
                  <a:pt x="2134918" y="238059"/>
                </a:lnTo>
                <a:lnTo>
                  <a:pt x="2143129" y="217737"/>
                </a:lnTo>
                <a:lnTo>
                  <a:pt x="2145866" y="211931"/>
                </a:lnTo>
                <a:lnTo>
                  <a:pt x="2143129" y="203221"/>
                </a:lnTo>
                <a:lnTo>
                  <a:pt x="2137655" y="182899"/>
                </a:lnTo>
                <a:lnTo>
                  <a:pt x="2118495" y="156771"/>
                </a:lnTo>
                <a:lnTo>
                  <a:pt x="2093862" y="133545"/>
                </a:lnTo>
                <a:lnTo>
                  <a:pt x="2088388" y="130642"/>
                </a:lnTo>
                <a:lnTo>
                  <a:pt x="2074702" y="104514"/>
                </a:lnTo>
                <a:lnTo>
                  <a:pt x="2069228" y="98707"/>
                </a:lnTo>
                <a:lnTo>
                  <a:pt x="2050069" y="78385"/>
                </a:lnTo>
                <a:lnTo>
                  <a:pt x="2044594" y="52257"/>
                </a:lnTo>
                <a:lnTo>
                  <a:pt x="2058280" y="26128"/>
                </a:lnTo>
                <a:lnTo>
                  <a:pt x="2069228" y="20322"/>
                </a:lnTo>
                <a:lnTo>
                  <a:pt x="2093862" y="14515"/>
                </a:lnTo>
                <a:lnTo>
                  <a:pt x="2118495" y="17419"/>
                </a:lnTo>
                <a:lnTo>
                  <a:pt x="2143129" y="17419"/>
                </a:lnTo>
                <a:lnTo>
                  <a:pt x="2167763" y="23225"/>
                </a:lnTo>
                <a:lnTo>
                  <a:pt x="2192396" y="23225"/>
                </a:lnTo>
                <a:lnTo>
                  <a:pt x="2203345" y="26128"/>
                </a:lnTo>
                <a:lnTo>
                  <a:pt x="2217030" y="29031"/>
                </a:lnTo>
                <a:lnTo>
                  <a:pt x="2241664" y="29031"/>
                </a:lnTo>
                <a:lnTo>
                  <a:pt x="2266297" y="29031"/>
                </a:lnTo>
                <a:lnTo>
                  <a:pt x="2269034" y="26128"/>
                </a:lnTo>
                <a:lnTo>
                  <a:pt x="2290931" y="17419"/>
                </a:lnTo>
                <a:lnTo>
                  <a:pt x="2315565" y="2903"/>
                </a:lnTo>
                <a:lnTo>
                  <a:pt x="2318302" y="0"/>
                </a:lnTo>
              </a:path>
            </a:pathLst>
          </a:custGeom>
          <a:ln w="86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025569" y="1789026"/>
            <a:ext cx="145415" cy="160020"/>
          </a:xfrm>
          <a:custGeom>
            <a:avLst/>
            <a:gdLst/>
            <a:ahLst/>
            <a:cxnLst/>
            <a:rect l="l" t="t" r="r" b="b"/>
            <a:pathLst>
              <a:path w="145415" h="160019">
                <a:moveTo>
                  <a:pt x="0" y="0"/>
                </a:moveTo>
                <a:lnTo>
                  <a:pt x="24633" y="5806"/>
                </a:lnTo>
                <a:lnTo>
                  <a:pt x="43793" y="23225"/>
                </a:lnTo>
                <a:lnTo>
                  <a:pt x="49267" y="31934"/>
                </a:lnTo>
                <a:lnTo>
                  <a:pt x="60215" y="49353"/>
                </a:lnTo>
                <a:lnTo>
                  <a:pt x="73901" y="55160"/>
                </a:lnTo>
                <a:lnTo>
                  <a:pt x="98534" y="55160"/>
                </a:lnTo>
                <a:lnTo>
                  <a:pt x="123168" y="72579"/>
                </a:lnTo>
                <a:lnTo>
                  <a:pt x="123168" y="75482"/>
                </a:lnTo>
                <a:lnTo>
                  <a:pt x="145064" y="101610"/>
                </a:lnTo>
                <a:lnTo>
                  <a:pt x="134116" y="127739"/>
                </a:lnTo>
                <a:lnTo>
                  <a:pt x="123168" y="142255"/>
                </a:lnTo>
                <a:lnTo>
                  <a:pt x="104008" y="153867"/>
                </a:lnTo>
                <a:lnTo>
                  <a:pt x="98534" y="159674"/>
                </a:lnTo>
                <a:lnTo>
                  <a:pt x="73901" y="159674"/>
                </a:lnTo>
                <a:lnTo>
                  <a:pt x="49267" y="159674"/>
                </a:lnTo>
                <a:lnTo>
                  <a:pt x="32844" y="153867"/>
                </a:lnTo>
                <a:lnTo>
                  <a:pt x="27370" y="127739"/>
                </a:lnTo>
                <a:lnTo>
                  <a:pt x="24633" y="119029"/>
                </a:lnTo>
                <a:lnTo>
                  <a:pt x="0" y="11032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3384928" y="22912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3384928" y="2244823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3439669" y="2166437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3439669" y="2119987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3327449" y="2416110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3327449" y="2369659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76638" y="0"/>
                </a:moveTo>
                <a:lnTo>
                  <a:pt x="0" y="46450"/>
                </a:lnTo>
                <a:lnTo>
                  <a:pt x="76638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646885" y="337705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646886" y="3333511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4" h="90170">
                <a:moveTo>
                  <a:pt x="73901" y="0"/>
                </a:moveTo>
                <a:lnTo>
                  <a:pt x="0" y="43547"/>
                </a:lnTo>
                <a:lnTo>
                  <a:pt x="73901" y="899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 txBox="1"/>
          <p:nvPr/>
        </p:nvSpPr>
        <p:spPr>
          <a:xfrm>
            <a:off x="1326019" y="5694349"/>
            <a:ext cx="3522979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dirty="0">
                <a:solidFill>
                  <a:srgbClr val="CC0000"/>
                </a:solidFill>
                <a:latin typeface="Arial"/>
                <a:cs typeface="Arial"/>
              </a:rPr>
              <a:t>Dark-cored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penumbral</a:t>
            </a:r>
            <a:r>
              <a:rPr sz="1850" b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904" name="object 90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6120130" cy="3535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First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of </a:t>
            </a:r>
            <a:r>
              <a:rPr sz="2250" dirty="0">
                <a:solidFill>
                  <a:srgbClr val="B2B2B2"/>
                </a:solidFill>
                <a:latin typeface="Arial"/>
                <a:cs typeface="Arial"/>
              </a:rPr>
              <a:t>all,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look at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</a:t>
            </a:r>
            <a:r>
              <a:rPr sz="2250" spc="-3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3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Try </a:t>
            </a: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a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ME-like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inversion, </a:t>
            </a:r>
            <a:r>
              <a:rPr sz="2250" dirty="0">
                <a:solidFill>
                  <a:srgbClr val="B2B2B2"/>
                </a:solidFill>
                <a:latin typeface="Arial"/>
                <a:cs typeface="Arial"/>
              </a:rPr>
              <a:t>it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usually</a:t>
            </a:r>
            <a:r>
              <a:rPr sz="2250" spc="-1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works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34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If the V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profiles are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very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asymmetric,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fit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only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I, Q, and</a:t>
            </a:r>
            <a:r>
              <a:rPr sz="1650" spc="6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U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6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Examine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fits: are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they reasonably</a:t>
            </a:r>
            <a:r>
              <a:rPr sz="2250" spc="-3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good?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Identify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35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Pixels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with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bad fits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and/or large</a:t>
            </a:r>
            <a:r>
              <a:rPr sz="1650" spc="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asymmetries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00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Regions where interesting physical processes</a:t>
            </a:r>
            <a:r>
              <a:rPr sz="1650" spc="7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occur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6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Run </a:t>
            </a:r>
            <a:r>
              <a:rPr sz="2250" spc="15" dirty="0">
                <a:latin typeface="Arial"/>
                <a:cs typeface="Arial"/>
              </a:rPr>
              <a:t>more </a:t>
            </a:r>
            <a:r>
              <a:rPr sz="2250" spc="10" dirty="0">
                <a:latin typeface="Arial"/>
                <a:cs typeface="Arial"/>
              </a:rPr>
              <a:t>complex </a:t>
            </a:r>
            <a:r>
              <a:rPr sz="2250" spc="5" dirty="0">
                <a:latin typeface="Arial"/>
                <a:cs typeface="Arial"/>
              </a:rPr>
              <a:t>inversions </a:t>
            </a:r>
            <a:r>
              <a:rPr sz="2250" spc="10" dirty="0">
                <a:latin typeface="Arial"/>
                <a:cs typeface="Arial"/>
              </a:rPr>
              <a:t>on these</a:t>
            </a:r>
            <a:r>
              <a:rPr sz="2250" spc="-1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pixels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35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Which model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you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going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to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 use?</a:t>
            </a:r>
            <a:endParaRPr sz="1650">
              <a:latin typeface="Arial"/>
              <a:cs typeface="Arial"/>
            </a:endParaRPr>
          </a:p>
          <a:p>
            <a:pPr marL="749935">
              <a:lnSpc>
                <a:spcPct val="100000"/>
              </a:lnSpc>
              <a:spcBef>
                <a:spcPts val="400"/>
              </a:spcBef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1C model, 2C model, flux tube model,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uncombed</a:t>
            </a:r>
            <a:r>
              <a:rPr sz="1650" spc="2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model?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R="95885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Tips </a:t>
            </a:r>
            <a:r>
              <a:rPr sz="3100" spc="-5" dirty="0">
                <a:solidFill>
                  <a:srgbClr val="FFFFFF"/>
                </a:solidFill>
              </a:rPr>
              <a:t>and</a:t>
            </a:r>
            <a:r>
              <a:rPr sz="3100" spc="-75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tricks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8209280" cy="528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First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of </a:t>
            </a:r>
            <a:r>
              <a:rPr sz="2250" dirty="0">
                <a:solidFill>
                  <a:srgbClr val="B2B2B2"/>
                </a:solidFill>
                <a:latin typeface="Arial"/>
                <a:cs typeface="Arial"/>
              </a:rPr>
              <a:t>all,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look at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</a:t>
            </a:r>
            <a:r>
              <a:rPr sz="2250" spc="-3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profiles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3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Try </a:t>
            </a: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a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ME-like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inversion, </a:t>
            </a:r>
            <a:r>
              <a:rPr sz="2250" dirty="0">
                <a:solidFill>
                  <a:srgbClr val="B2B2B2"/>
                </a:solidFill>
                <a:latin typeface="Arial"/>
                <a:cs typeface="Arial"/>
              </a:rPr>
              <a:t>it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usually</a:t>
            </a:r>
            <a:r>
              <a:rPr sz="2250" spc="-1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works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34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If the V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profiles are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very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asymmetric,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fit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only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I, Q, and</a:t>
            </a:r>
            <a:r>
              <a:rPr sz="1650" spc="6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U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6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Examine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fits: are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they reasonably</a:t>
            </a:r>
            <a:r>
              <a:rPr sz="2250" spc="-3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good?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Identify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35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Pixels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with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bad fits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and/or large</a:t>
            </a:r>
            <a:r>
              <a:rPr sz="1650" spc="3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asymmetries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00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Regions where interesting physical processes</a:t>
            </a:r>
            <a:r>
              <a:rPr sz="1650" spc="7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occur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6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Run </a:t>
            </a:r>
            <a:r>
              <a:rPr sz="2250" spc="15" dirty="0">
                <a:solidFill>
                  <a:srgbClr val="B2B2B2"/>
                </a:solidFill>
                <a:latin typeface="Arial"/>
                <a:cs typeface="Arial"/>
              </a:rPr>
              <a:t>more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complex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inversions </a:t>
            </a:r>
            <a:r>
              <a:rPr sz="2250" spc="10" dirty="0">
                <a:solidFill>
                  <a:srgbClr val="B2B2B2"/>
                </a:solidFill>
                <a:latin typeface="Arial"/>
                <a:cs typeface="Arial"/>
              </a:rPr>
              <a:t>on these</a:t>
            </a:r>
            <a:r>
              <a:rPr sz="2250" spc="-10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B2B2B2"/>
                </a:solidFill>
                <a:latin typeface="Arial"/>
                <a:cs typeface="Arial"/>
              </a:rPr>
              <a:t>pixels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35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Which model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are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you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going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to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 use?</a:t>
            </a:r>
            <a:endParaRPr sz="1650">
              <a:latin typeface="Arial"/>
              <a:cs typeface="Arial"/>
            </a:endParaRPr>
          </a:p>
          <a:p>
            <a:pPr marL="749935">
              <a:lnSpc>
                <a:spcPct val="100000"/>
              </a:lnSpc>
              <a:spcBef>
                <a:spcPts val="400"/>
              </a:spcBef>
            </a:pP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1C model, 2C model, flux tube model, </a:t>
            </a:r>
            <a:r>
              <a:rPr sz="1650" spc="-5" dirty="0">
                <a:solidFill>
                  <a:srgbClr val="B2B2B2"/>
                </a:solidFill>
                <a:latin typeface="Arial"/>
                <a:cs typeface="Arial"/>
              </a:rPr>
              <a:t>uncombed</a:t>
            </a:r>
            <a:r>
              <a:rPr sz="1650" spc="25" dirty="0">
                <a:solidFill>
                  <a:srgbClr val="B2B2B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B2B2B2"/>
                </a:solidFill>
                <a:latin typeface="Arial"/>
                <a:cs typeface="Arial"/>
              </a:rPr>
              <a:t>model?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00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Use ME results as</a:t>
            </a:r>
            <a:r>
              <a:rPr sz="16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initialization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00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Give more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weight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to the strangest Stokes</a:t>
            </a:r>
            <a:r>
              <a:rPr sz="1650" spc="4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parameter</a:t>
            </a:r>
            <a:endParaRPr sz="16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395"/>
              </a:spcBef>
              <a:buChar char="–"/>
              <a:tabLst>
                <a:tab pos="749935" algn="l"/>
                <a:tab pos="750570" algn="l"/>
              </a:tabLst>
            </a:pP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Keep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it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simple! See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if linear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stratifications (2 </a:t>
            </a:r>
            <a:r>
              <a:rPr sz="1650" spc="-5" dirty="0">
                <a:solidFill>
                  <a:srgbClr val="996633"/>
                </a:solidFill>
                <a:latin typeface="Arial"/>
                <a:cs typeface="Arial"/>
              </a:rPr>
              <a:t>nodes) are</a:t>
            </a:r>
            <a:r>
              <a:rPr sz="1650" spc="10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996633"/>
                </a:solidFill>
                <a:latin typeface="Arial"/>
                <a:cs typeface="Arial"/>
              </a:rPr>
              <a:t>sufficient</a:t>
            </a:r>
            <a:endParaRPr sz="16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565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Ask </a:t>
            </a:r>
            <a:r>
              <a:rPr sz="2250" spc="10" dirty="0">
                <a:latin typeface="Arial"/>
                <a:cs typeface="Arial"/>
              </a:rPr>
              <a:t>yourself </a:t>
            </a:r>
            <a:r>
              <a:rPr sz="2250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retrieved model </a:t>
            </a:r>
            <a:r>
              <a:rPr sz="2250" spc="5" dirty="0">
                <a:latin typeface="Arial"/>
                <a:cs typeface="Arial"/>
              </a:rPr>
              <a:t>atmosphere </a:t>
            </a:r>
            <a:r>
              <a:rPr sz="2250" spc="15" dirty="0">
                <a:latin typeface="Arial"/>
                <a:cs typeface="Arial"/>
              </a:rPr>
              <a:t>makes</a:t>
            </a:r>
            <a:r>
              <a:rPr sz="2250" spc="2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sense!!</a:t>
            </a:r>
            <a:endParaRPr sz="2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610"/>
              </a:spcBef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Experts </a:t>
            </a:r>
            <a:r>
              <a:rPr sz="2250" spc="5" dirty="0">
                <a:latin typeface="Arial"/>
                <a:cs typeface="Arial"/>
              </a:rPr>
              <a:t>are always around: </a:t>
            </a:r>
            <a:r>
              <a:rPr sz="2250" spc="10" dirty="0">
                <a:latin typeface="Arial"/>
                <a:cs typeface="Arial"/>
              </a:rPr>
              <a:t>ask </a:t>
            </a:r>
            <a:r>
              <a:rPr sz="2250" spc="15" dirty="0">
                <a:latin typeface="Arial"/>
                <a:cs typeface="Arial"/>
              </a:rPr>
              <a:t>them </a:t>
            </a:r>
            <a:r>
              <a:rPr sz="2250" spc="10" dirty="0">
                <a:latin typeface="Arial"/>
                <a:cs typeface="Arial"/>
              </a:rPr>
              <a:t>for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advice!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R="95885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Tips </a:t>
            </a:r>
            <a:r>
              <a:rPr sz="3100" spc="-5" dirty="0">
                <a:solidFill>
                  <a:srgbClr val="FFFFFF"/>
                </a:solidFill>
              </a:rPr>
              <a:t>and</a:t>
            </a:r>
            <a:r>
              <a:rPr sz="3100" spc="-75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tricks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5426" y="1020673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0030" y="1850542"/>
            <a:ext cx="3136601" cy="3521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7862" y="1691139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69608" y="5450588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582052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5691564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5210" y="5689921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2224" y="5580408"/>
            <a:ext cx="135191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U/I</a:t>
            </a:r>
            <a:r>
              <a:rPr sz="1425" spc="-15" baseline="-20467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V/I</a:t>
            </a:r>
            <a:r>
              <a:rPr sz="1425" baseline="-20467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3814" y="6134981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6497" y="987631"/>
            <a:ext cx="337121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CONTROL</a:t>
            </a:r>
            <a:r>
              <a:rPr sz="1850" spc="-1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1779905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PROFILE</a:t>
            </a:r>
            <a:r>
              <a:rPr sz="1850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0223" y="1832470"/>
            <a:ext cx="3503009" cy="2662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/>
          </a:p>
        </p:txBody>
      </p:sp>
      <p:sp>
        <p:nvSpPr>
          <p:cNvPr id="4" name="object 4"/>
          <p:cNvSpPr/>
          <p:nvPr/>
        </p:nvSpPr>
        <p:spPr>
          <a:xfrm>
            <a:off x="1175426" y="1020673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7862" y="204280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WAVELENGTH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sz="185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175426" y="1020673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7862" y="216769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21732" y="4309348"/>
            <a:ext cx="46545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8935" y="4443243"/>
            <a:ext cx="108839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b="1" spc="-5" dirty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5295" y="44055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5199" y="4441600"/>
            <a:ext cx="45720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28296" y="1840680"/>
            <a:ext cx="3465219" cy="2394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79986" y="4441600"/>
            <a:ext cx="7588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</TotalTime>
  <Words>4288</Words>
  <Application>Microsoft Office PowerPoint</Application>
  <PresentationFormat>Personalizado</PresentationFormat>
  <Paragraphs>840</Paragraphs>
  <Slides>112</Slides>
  <Notes>67</Notes>
  <HiddenSlides>22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112</vt:i4>
      </vt:variant>
    </vt:vector>
  </HeadingPairs>
  <TitlesOfParts>
    <vt:vector size="122" baseType="lpstr">
      <vt:lpstr>Arial</vt:lpstr>
      <vt:lpstr>Calibri</vt:lpstr>
      <vt:lpstr>Comic Sans MS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The art of Stokes inversions</vt:lpstr>
      <vt:lpstr>Outline</vt:lpstr>
      <vt:lpstr>Files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How to choose an inversion technique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5’ oscillation (SIR inversion)</vt:lpstr>
      <vt:lpstr>5’ oscillation (SIR inversion)</vt:lpstr>
      <vt:lpstr>5’ oscillation (SIR inversion)</vt:lpstr>
      <vt:lpstr>Presentación de PowerPoint</vt:lpstr>
      <vt:lpstr>The structure of the penumbra</vt:lpstr>
      <vt:lpstr>Presentación de PowerPoint</vt:lpstr>
      <vt:lpstr>Presentación de PowerPoint</vt:lpstr>
      <vt:lpstr>Presentación de PowerPoint</vt:lpstr>
      <vt:lpstr>ApJ (2006), 640,1153</vt:lpstr>
      <vt:lpstr>Presentación de PowerPoint</vt:lpstr>
      <vt:lpstr>Present IMs</vt:lpstr>
      <vt:lpstr>A&amp;A (2006) 453,1079</vt:lpstr>
      <vt:lpstr>Present IMs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Inversions based on ME atmospheres</vt:lpstr>
      <vt:lpstr>ME inversions of high-spatial resolution profiles</vt:lpstr>
      <vt:lpstr>ME inversions of high-spatial resolution profiles</vt:lpstr>
      <vt:lpstr>ME inversions of high-spatial resolution profiles</vt:lpstr>
      <vt:lpstr>Inversions based on ME atmospheres</vt:lpstr>
      <vt:lpstr>Accounting for asymmetries</vt:lpstr>
      <vt:lpstr>Asymmetric Stokes profiles</vt:lpstr>
      <vt:lpstr>The origin of asymmetries</vt:lpstr>
      <vt:lpstr>Accounting for asymmetries</vt:lpstr>
      <vt:lpstr>Accounting for asymmetries</vt:lpstr>
      <vt:lpstr>Accounting for asymmetries</vt:lpstr>
      <vt:lpstr>Accounting for asymmetries</vt:lpstr>
      <vt:lpstr>Be careful with the choice of atmospheric model!</vt:lpstr>
      <vt:lpstr>Be careful with the choice of atmospheric model!</vt:lpstr>
      <vt:lpstr>Be careful with the choice of atmospheric model!</vt:lpstr>
      <vt:lpstr>Available codes for inversions with gradients</vt:lpstr>
      <vt:lpstr>Tips and tricks</vt:lpstr>
      <vt:lpstr>1C SIR inversion of Hinode/SP data</vt:lpstr>
      <vt:lpstr>Tips and tricks</vt:lpstr>
      <vt:lpstr>Tips and tricks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Presentación de PowerPoint</vt:lpstr>
      <vt:lpstr>Visualizing SIR results: graphics2.pro</vt:lpstr>
      <vt:lpstr>SIR exercises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Stray-light considerations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143</cp:revision>
  <dcterms:created xsi:type="dcterms:W3CDTF">2017-02-09T13:09:03Z</dcterms:created>
  <dcterms:modified xsi:type="dcterms:W3CDTF">2017-04-21T11:04:51Z</dcterms:modified>
</cp:coreProperties>
</file>